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4" r:id="rId2"/>
    <p:sldMasterId id="2147483687" r:id="rId3"/>
    <p:sldMasterId id="2147483700" r:id="rId4"/>
    <p:sldMasterId id="2147483713" r:id="rId5"/>
    <p:sldMasterId id="2147483726" r:id="rId6"/>
  </p:sldMasterIdLst>
  <p:notesMasterIdLst>
    <p:notesMasterId r:id="rId37"/>
  </p:notesMasterIdLst>
  <p:handoutMasterIdLst>
    <p:handoutMasterId r:id="rId38"/>
  </p:handoutMasterIdLst>
  <p:sldIdLst>
    <p:sldId id="437" r:id="rId7"/>
    <p:sldId id="438" r:id="rId8"/>
    <p:sldId id="466" r:id="rId9"/>
    <p:sldId id="467" r:id="rId10"/>
    <p:sldId id="439" r:id="rId11"/>
    <p:sldId id="440" r:id="rId12"/>
    <p:sldId id="447" r:id="rId13"/>
    <p:sldId id="448" r:id="rId14"/>
    <p:sldId id="449" r:id="rId15"/>
    <p:sldId id="450" r:id="rId16"/>
    <p:sldId id="451" r:id="rId17"/>
    <p:sldId id="452" r:id="rId18"/>
    <p:sldId id="453" r:id="rId19"/>
    <p:sldId id="454" r:id="rId20"/>
    <p:sldId id="455" r:id="rId21"/>
    <p:sldId id="456" r:id="rId22"/>
    <p:sldId id="444" r:id="rId23"/>
    <p:sldId id="457" r:id="rId24"/>
    <p:sldId id="256" r:id="rId25"/>
    <p:sldId id="258" r:id="rId26"/>
    <p:sldId id="469" r:id="rId27"/>
    <p:sldId id="264" r:id="rId28"/>
    <p:sldId id="265" r:id="rId29"/>
    <p:sldId id="259" r:id="rId30"/>
    <p:sldId id="261" r:id="rId31"/>
    <p:sldId id="260" r:id="rId32"/>
    <p:sldId id="266" r:id="rId33"/>
    <p:sldId id="262" r:id="rId34"/>
    <p:sldId id="470" r:id="rId35"/>
    <p:sldId id="446"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ig, Jeff"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805" autoAdjust="0"/>
    <p:restoredTop sz="94690" autoAdjust="0"/>
  </p:normalViewPr>
  <p:slideViewPr>
    <p:cSldViewPr snapToGrid="0" snapToObjects="1">
      <p:cViewPr varScale="1">
        <p:scale>
          <a:sx n="57" d="100"/>
          <a:sy n="57" d="100"/>
        </p:scale>
        <p:origin x="254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130" d="100"/>
          <a:sy n="130" d="100"/>
        </p:scale>
        <p:origin x="2238" y="-13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011CC-6C4C-4B65-896B-C99DD9C9272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D387D38-50D3-46A1-8AE0-F45810467247}">
      <dgm:prSet custT="1"/>
      <dgm:spPr/>
      <dgm:t>
        <a:bodyPr/>
        <a:lstStyle/>
        <a:p>
          <a:r>
            <a:rPr lang="en-US" sz="2200" b="0" dirty="0">
              <a:solidFill>
                <a:schemeClr val="tx1"/>
              </a:solidFill>
              <a:latin typeface="Century Gothic" panose="020B0502020202020204" pitchFamily="34" charset="0"/>
            </a:rPr>
            <a:t>Where do the NGSS interim assessments fit into my curriculum?</a:t>
          </a:r>
        </a:p>
      </dgm:t>
    </dgm:pt>
    <dgm:pt modelId="{D07A0185-CB63-4CC3-8373-61420D940F75}" type="parTrans" cxnId="{9721ABA8-465C-4A13-870F-4ABC519E2E92}">
      <dgm:prSet/>
      <dgm:spPr/>
      <dgm:t>
        <a:bodyPr/>
        <a:lstStyle/>
        <a:p>
          <a:endParaRPr lang="en-US" sz="2200">
            <a:solidFill>
              <a:schemeClr val="tx1"/>
            </a:solidFill>
            <a:latin typeface="Century Gothic" panose="020B0502020202020204" pitchFamily="34" charset="0"/>
          </a:endParaRPr>
        </a:p>
      </dgm:t>
    </dgm:pt>
    <dgm:pt modelId="{2C1AEDB9-602B-4081-BCBF-929DB7310D0E}" type="sibTrans" cxnId="{9721ABA8-465C-4A13-870F-4ABC519E2E92}">
      <dgm:prSet/>
      <dgm:spPr/>
      <dgm:t>
        <a:bodyPr/>
        <a:lstStyle/>
        <a:p>
          <a:endParaRPr lang="en-US" sz="2200">
            <a:solidFill>
              <a:schemeClr val="tx1"/>
            </a:solidFill>
            <a:latin typeface="Century Gothic" panose="020B0502020202020204" pitchFamily="34" charset="0"/>
          </a:endParaRPr>
        </a:p>
      </dgm:t>
    </dgm:pt>
    <dgm:pt modelId="{05B17042-217C-43B2-A057-0FD18E754C67}">
      <dgm:prSet custT="1"/>
      <dgm:spPr/>
      <dgm:t>
        <a:bodyPr/>
        <a:lstStyle/>
        <a:p>
          <a:r>
            <a:rPr lang="en-US" sz="2200" b="0" dirty="0">
              <a:solidFill>
                <a:schemeClr val="tx1"/>
              </a:solidFill>
              <a:latin typeface="Century Gothic" panose="020B0502020202020204" pitchFamily="34" charset="0"/>
            </a:rPr>
            <a:t>In which ways do the interims complement and support individualized and group instruction? </a:t>
          </a:r>
          <a:endParaRPr lang="en-US" sz="2200" dirty="0">
            <a:solidFill>
              <a:schemeClr val="tx1"/>
            </a:solidFill>
            <a:latin typeface="Century Gothic" panose="020B0502020202020204" pitchFamily="34" charset="0"/>
          </a:endParaRPr>
        </a:p>
      </dgm:t>
    </dgm:pt>
    <dgm:pt modelId="{5A40703F-7D03-410E-B0B8-7E1B0478A639}" type="parTrans" cxnId="{2D8B63E1-0541-4264-8C18-2E72E48D9FB2}">
      <dgm:prSet/>
      <dgm:spPr/>
      <dgm:t>
        <a:bodyPr/>
        <a:lstStyle/>
        <a:p>
          <a:endParaRPr lang="en-US" sz="2200">
            <a:solidFill>
              <a:schemeClr val="tx1"/>
            </a:solidFill>
            <a:latin typeface="Century Gothic" panose="020B0502020202020204" pitchFamily="34" charset="0"/>
          </a:endParaRPr>
        </a:p>
      </dgm:t>
    </dgm:pt>
    <dgm:pt modelId="{12A3DA0B-980C-4AC2-B353-C50E31D1D871}" type="sibTrans" cxnId="{2D8B63E1-0541-4264-8C18-2E72E48D9FB2}">
      <dgm:prSet/>
      <dgm:spPr/>
      <dgm:t>
        <a:bodyPr/>
        <a:lstStyle/>
        <a:p>
          <a:endParaRPr lang="en-US" sz="2200">
            <a:solidFill>
              <a:schemeClr val="tx1"/>
            </a:solidFill>
            <a:latin typeface="Century Gothic" panose="020B0502020202020204" pitchFamily="34" charset="0"/>
          </a:endParaRPr>
        </a:p>
      </dgm:t>
    </dgm:pt>
    <dgm:pt modelId="{CDB2046C-724D-4284-8952-228B3B376F4D}">
      <dgm:prSet custT="1"/>
      <dgm:spPr/>
      <dgm:t>
        <a:bodyPr/>
        <a:lstStyle/>
        <a:p>
          <a:r>
            <a:rPr lang="en-US" sz="2200" dirty="0">
              <a:solidFill>
                <a:schemeClr val="tx1"/>
              </a:solidFill>
              <a:latin typeface="Century Gothic" panose="020B0502020202020204" pitchFamily="34" charset="0"/>
            </a:rPr>
            <a:t>How will the results of the NGSS interim assessments be used?</a:t>
          </a:r>
        </a:p>
      </dgm:t>
    </dgm:pt>
    <dgm:pt modelId="{5105F0BB-2D46-4094-98BC-DCFDC4466BFF}" type="parTrans" cxnId="{CAA684DA-037A-46FE-91DB-A58416F2ADB7}">
      <dgm:prSet/>
      <dgm:spPr/>
      <dgm:t>
        <a:bodyPr/>
        <a:lstStyle/>
        <a:p>
          <a:endParaRPr lang="en-US" sz="2200">
            <a:solidFill>
              <a:schemeClr val="tx1"/>
            </a:solidFill>
            <a:latin typeface="Century Gothic" panose="020B0502020202020204" pitchFamily="34" charset="0"/>
          </a:endParaRPr>
        </a:p>
      </dgm:t>
    </dgm:pt>
    <dgm:pt modelId="{CA75B23E-AA25-401C-91D8-F4E5430F1FA2}" type="sibTrans" cxnId="{CAA684DA-037A-46FE-91DB-A58416F2ADB7}">
      <dgm:prSet/>
      <dgm:spPr/>
      <dgm:t>
        <a:bodyPr/>
        <a:lstStyle/>
        <a:p>
          <a:endParaRPr lang="en-US" sz="2200">
            <a:solidFill>
              <a:schemeClr val="tx1"/>
            </a:solidFill>
            <a:latin typeface="Century Gothic" panose="020B0502020202020204" pitchFamily="34" charset="0"/>
          </a:endParaRPr>
        </a:p>
      </dgm:t>
    </dgm:pt>
    <dgm:pt modelId="{90AE2672-AB15-4DEC-A443-5625F57D7867}">
      <dgm:prSet custT="1"/>
      <dgm:spPr/>
      <dgm:t>
        <a:bodyPr/>
        <a:lstStyle/>
        <a:p>
          <a:r>
            <a:rPr lang="en-US" sz="2200" b="0" dirty="0">
              <a:solidFill>
                <a:schemeClr val="tx1"/>
              </a:solidFill>
              <a:latin typeface="Century Gothic" panose="020B0502020202020204" pitchFamily="34" charset="0"/>
            </a:rPr>
            <a:t>What purpose(s) will the NGSS interim assessments serve in my classroom, school or district?</a:t>
          </a:r>
        </a:p>
      </dgm:t>
    </dgm:pt>
    <dgm:pt modelId="{2CBAFB01-ECDD-493F-B6F9-3B0C81D7A1F6}" type="parTrans" cxnId="{ACCA629B-1084-4FBB-850C-138750547A83}">
      <dgm:prSet/>
      <dgm:spPr/>
      <dgm:t>
        <a:bodyPr/>
        <a:lstStyle/>
        <a:p>
          <a:endParaRPr lang="en-US"/>
        </a:p>
      </dgm:t>
    </dgm:pt>
    <dgm:pt modelId="{999480AC-2752-4CE6-A4E6-E3D50FBA8C58}" type="sibTrans" cxnId="{ACCA629B-1084-4FBB-850C-138750547A83}">
      <dgm:prSet/>
      <dgm:spPr/>
      <dgm:t>
        <a:bodyPr/>
        <a:lstStyle/>
        <a:p>
          <a:endParaRPr lang="en-US"/>
        </a:p>
      </dgm:t>
    </dgm:pt>
    <dgm:pt modelId="{DCAE79FD-F15D-45D7-9BA3-5ADD031B9989}" type="pres">
      <dgm:prSet presAssocID="{8FD011CC-6C4C-4B65-896B-C99DD9C92728}" presName="linear" presStyleCnt="0">
        <dgm:presLayoutVars>
          <dgm:animLvl val="lvl"/>
          <dgm:resizeHandles val="exact"/>
        </dgm:presLayoutVars>
      </dgm:prSet>
      <dgm:spPr/>
    </dgm:pt>
    <dgm:pt modelId="{B9F5D94E-3F17-4CFD-985B-0039E3533DD3}" type="pres">
      <dgm:prSet presAssocID="{90AE2672-AB15-4DEC-A443-5625F57D7867}" presName="parentText" presStyleLbl="node1" presStyleIdx="0" presStyleCnt="4" custScaleY="123394" custLinFactNeighborY="-44373">
        <dgm:presLayoutVars>
          <dgm:chMax val="0"/>
          <dgm:bulletEnabled val="1"/>
        </dgm:presLayoutVars>
      </dgm:prSet>
      <dgm:spPr/>
    </dgm:pt>
    <dgm:pt modelId="{B0E46B85-5269-434D-94C2-F0DD181F2155}" type="pres">
      <dgm:prSet presAssocID="{999480AC-2752-4CE6-A4E6-E3D50FBA8C58}" presName="spacer" presStyleCnt="0"/>
      <dgm:spPr/>
    </dgm:pt>
    <dgm:pt modelId="{70F44455-6140-432B-8F05-7E7DD8F05D59}" type="pres">
      <dgm:prSet presAssocID="{0D387D38-50D3-46A1-8AE0-F45810467247}" presName="parentText" presStyleLbl="node1" presStyleIdx="1" presStyleCnt="4" custScaleY="106421" custLinFactNeighborY="-68103">
        <dgm:presLayoutVars>
          <dgm:chMax val="0"/>
          <dgm:bulletEnabled val="1"/>
        </dgm:presLayoutVars>
      </dgm:prSet>
      <dgm:spPr/>
    </dgm:pt>
    <dgm:pt modelId="{42DD5A0E-7D5C-4236-A33F-5DBB68198D1D}" type="pres">
      <dgm:prSet presAssocID="{2C1AEDB9-602B-4081-BCBF-929DB7310D0E}" presName="spacer" presStyleCnt="0"/>
      <dgm:spPr/>
    </dgm:pt>
    <dgm:pt modelId="{243E8B84-2737-459F-9F9F-AA0BA67D546D}" type="pres">
      <dgm:prSet presAssocID="{CDB2046C-724D-4284-8952-228B3B376F4D}" presName="parentText" presStyleLbl="node1" presStyleIdx="2" presStyleCnt="4" custLinFactY="68823" custLinFactNeighborY="100000">
        <dgm:presLayoutVars>
          <dgm:chMax val="0"/>
          <dgm:bulletEnabled val="1"/>
        </dgm:presLayoutVars>
      </dgm:prSet>
      <dgm:spPr/>
    </dgm:pt>
    <dgm:pt modelId="{FB6573D2-D90E-4582-98B6-E6F85C6502EE}" type="pres">
      <dgm:prSet presAssocID="{CA75B23E-AA25-401C-91D8-F4E5430F1FA2}" presName="spacer" presStyleCnt="0"/>
      <dgm:spPr/>
    </dgm:pt>
    <dgm:pt modelId="{36EC172B-36A3-47C8-99A0-7FE4ACE0277F}" type="pres">
      <dgm:prSet presAssocID="{05B17042-217C-43B2-A057-0FD18E754C67}" presName="parentText" presStyleLbl="node1" presStyleIdx="3" presStyleCnt="4" custLinFactY="-106340" custLinFactNeighborY="-200000">
        <dgm:presLayoutVars>
          <dgm:chMax val="0"/>
          <dgm:bulletEnabled val="1"/>
        </dgm:presLayoutVars>
      </dgm:prSet>
      <dgm:spPr/>
    </dgm:pt>
  </dgm:ptLst>
  <dgm:cxnLst>
    <dgm:cxn modelId="{7C74564E-0440-41DA-A29C-5CC2557E0762}" type="presOf" srcId="{CDB2046C-724D-4284-8952-228B3B376F4D}" destId="{243E8B84-2737-459F-9F9F-AA0BA67D546D}" srcOrd="0" destOrd="0" presId="urn:microsoft.com/office/officeart/2005/8/layout/vList2"/>
    <dgm:cxn modelId="{32AC466E-7962-42ED-94ED-11C851281AF0}" type="presOf" srcId="{8FD011CC-6C4C-4B65-896B-C99DD9C92728}" destId="{DCAE79FD-F15D-45D7-9BA3-5ADD031B9989}" srcOrd="0" destOrd="0" presId="urn:microsoft.com/office/officeart/2005/8/layout/vList2"/>
    <dgm:cxn modelId="{ACCA629B-1084-4FBB-850C-138750547A83}" srcId="{8FD011CC-6C4C-4B65-896B-C99DD9C92728}" destId="{90AE2672-AB15-4DEC-A443-5625F57D7867}" srcOrd="0" destOrd="0" parTransId="{2CBAFB01-ECDD-493F-B6F9-3B0C81D7A1F6}" sibTransId="{999480AC-2752-4CE6-A4E6-E3D50FBA8C58}"/>
    <dgm:cxn modelId="{9721ABA8-465C-4A13-870F-4ABC519E2E92}" srcId="{8FD011CC-6C4C-4B65-896B-C99DD9C92728}" destId="{0D387D38-50D3-46A1-8AE0-F45810467247}" srcOrd="1" destOrd="0" parTransId="{D07A0185-CB63-4CC3-8373-61420D940F75}" sibTransId="{2C1AEDB9-602B-4081-BCBF-929DB7310D0E}"/>
    <dgm:cxn modelId="{41BEACBA-0F9A-4872-9BB0-597CBD6A7AFC}" type="presOf" srcId="{90AE2672-AB15-4DEC-A443-5625F57D7867}" destId="{B9F5D94E-3F17-4CFD-985B-0039E3533DD3}" srcOrd="0" destOrd="0" presId="urn:microsoft.com/office/officeart/2005/8/layout/vList2"/>
    <dgm:cxn modelId="{41CDEEC0-B985-4786-BFA2-272575AE9A55}" type="presOf" srcId="{05B17042-217C-43B2-A057-0FD18E754C67}" destId="{36EC172B-36A3-47C8-99A0-7FE4ACE0277F}" srcOrd="0" destOrd="0" presId="urn:microsoft.com/office/officeart/2005/8/layout/vList2"/>
    <dgm:cxn modelId="{CAA684DA-037A-46FE-91DB-A58416F2ADB7}" srcId="{8FD011CC-6C4C-4B65-896B-C99DD9C92728}" destId="{CDB2046C-724D-4284-8952-228B3B376F4D}" srcOrd="2" destOrd="0" parTransId="{5105F0BB-2D46-4094-98BC-DCFDC4466BFF}" sibTransId="{CA75B23E-AA25-401C-91D8-F4E5430F1FA2}"/>
    <dgm:cxn modelId="{172F9BDC-911B-4F99-9AE9-13C3977C58F3}" type="presOf" srcId="{0D387D38-50D3-46A1-8AE0-F45810467247}" destId="{70F44455-6140-432B-8F05-7E7DD8F05D59}" srcOrd="0" destOrd="0" presId="urn:microsoft.com/office/officeart/2005/8/layout/vList2"/>
    <dgm:cxn modelId="{2D8B63E1-0541-4264-8C18-2E72E48D9FB2}" srcId="{8FD011CC-6C4C-4B65-896B-C99DD9C92728}" destId="{05B17042-217C-43B2-A057-0FD18E754C67}" srcOrd="3" destOrd="0" parTransId="{5A40703F-7D03-410E-B0B8-7E1B0478A639}" sibTransId="{12A3DA0B-980C-4AC2-B353-C50E31D1D871}"/>
    <dgm:cxn modelId="{88CBFF8E-F1F7-4688-8AF6-C19DEC4FE20A}" type="presParOf" srcId="{DCAE79FD-F15D-45D7-9BA3-5ADD031B9989}" destId="{B9F5D94E-3F17-4CFD-985B-0039E3533DD3}" srcOrd="0" destOrd="0" presId="urn:microsoft.com/office/officeart/2005/8/layout/vList2"/>
    <dgm:cxn modelId="{C5C0034C-5511-4F74-B841-99291AC725C4}" type="presParOf" srcId="{DCAE79FD-F15D-45D7-9BA3-5ADD031B9989}" destId="{B0E46B85-5269-434D-94C2-F0DD181F2155}" srcOrd="1" destOrd="0" presId="urn:microsoft.com/office/officeart/2005/8/layout/vList2"/>
    <dgm:cxn modelId="{26D67368-0DFB-4A17-AFD8-0CAC81BF60CE}" type="presParOf" srcId="{DCAE79FD-F15D-45D7-9BA3-5ADD031B9989}" destId="{70F44455-6140-432B-8F05-7E7DD8F05D59}" srcOrd="2" destOrd="0" presId="urn:microsoft.com/office/officeart/2005/8/layout/vList2"/>
    <dgm:cxn modelId="{A675729E-0E7E-46B6-A224-E696A02552B1}" type="presParOf" srcId="{DCAE79FD-F15D-45D7-9BA3-5ADD031B9989}" destId="{42DD5A0E-7D5C-4236-A33F-5DBB68198D1D}" srcOrd="3" destOrd="0" presId="urn:microsoft.com/office/officeart/2005/8/layout/vList2"/>
    <dgm:cxn modelId="{9681FCD2-0128-4F83-B487-3E3FC003E813}" type="presParOf" srcId="{DCAE79FD-F15D-45D7-9BA3-5ADD031B9989}" destId="{243E8B84-2737-459F-9F9F-AA0BA67D546D}" srcOrd="4" destOrd="0" presId="urn:microsoft.com/office/officeart/2005/8/layout/vList2"/>
    <dgm:cxn modelId="{DD9AF0C9-C2DF-4516-A501-659A08D178FC}" type="presParOf" srcId="{DCAE79FD-F15D-45D7-9BA3-5ADD031B9989}" destId="{FB6573D2-D90E-4582-98B6-E6F85C6502EE}" srcOrd="5" destOrd="0" presId="urn:microsoft.com/office/officeart/2005/8/layout/vList2"/>
    <dgm:cxn modelId="{188F60DC-8B58-4BD9-A0B4-DF129A88A70D}" type="presParOf" srcId="{DCAE79FD-F15D-45D7-9BA3-5ADD031B9989}" destId="{36EC172B-36A3-47C8-99A0-7FE4ACE0277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D011CC-6C4C-4B65-896B-C99DD9C9272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318A3B4-3E67-475D-AACA-D17263D8EA3A}">
      <dgm:prSet phldrT="[Text]" custT="1"/>
      <dgm:spPr/>
      <dgm:t>
        <a:bodyPr/>
        <a:lstStyle/>
        <a:p>
          <a:pPr>
            <a:lnSpc>
              <a:spcPct val="100000"/>
            </a:lnSpc>
          </a:pPr>
          <a:r>
            <a:rPr lang="en-US" sz="2400" dirty="0">
              <a:solidFill>
                <a:schemeClr val="tx1"/>
              </a:solidFill>
              <a:latin typeface="Century Gothic" panose="020B0502020202020204" pitchFamily="34" charset="0"/>
            </a:rPr>
            <a:t>In drawing any conclusions or making any decisions about student learning,</a:t>
          </a:r>
          <a:r>
            <a:rPr lang="en-US" sz="2400" b="1" dirty="0">
              <a:solidFill>
                <a:schemeClr val="tx1"/>
              </a:solidFill>
              <a:latin typeface="Century Gothic" panose="020B0502020202020204" pitchFamily="34" charset="0"/>
            </a:rPr>
            <a:t> </a:t>
          </a:r>
          <a:r>
            <a:rPr lang="en-US" sz="2400" b="1" dirty="0">
              <a:solidFill>
                <a:schemeClr val="accent1">
                  <a:lumMod val="50000"/>
                </a:schemeClr>
              </a:solidFill>
              <a:latin typeface="Century Gothic" panose="020B0502020202020204" pitchFamily="34" charset="0"/>
            </a:rPr>
            <a:t>always use multiple sources of evidence</a:t>
          </a:r>
          <a:r>
            <a:rPr lang="en-US" sz="2400" dirty="0">
              <a:solidFill>
                <a:schemeClr val="tx1"/>
              </a:solidFill>
              <a:latin typeface="Century Gothic" panose="020B0502020202020204" pitchFamily="34" charset="0"/>
            </a:rPr>
            <a:t>, including results from formative, local/interim, and summative assessments.</a:t>
          </a:r>
          <a:endParaRPr lang="en-US" sz="2400" b="0" dirty="0">
            <a:solidFill>
              <a:schemeClr val="tx1"/>
            </a:solidFill>
            <a:latin typeface="Century Gothic" panose="020B0502020202020204" pitchFamily="34" charset="0"/>
          </a:endParaRPr>
        </a:p>
      </dgm:t>
    </dgm:pt>
    <dgm:pt modelId="{FF0E06B4-84F5-402A-928D-672F17BD03B0}" type="parTrans" cxnId="{9A770BDA-8819-4323-99A1-C9570915DEC0}">
      <dgm:prSet/>
      <dgm:spPr/>
      <dgm:t>
        <a:bodyPr/>
        <a:lstStyle/>
        <a:p>
          <a:endParaRPr lang="en-US" sz="2400"/>
        </a:p>
      </dgm:t>
    </dgm:pt>
    <dgm:pt modelId="{F7D1E731-159D-4A9C-AA2E-59D236C71D40}" type="sibTrans" cxnId="{9A770BDA-8819-4323-99A1-C9570915DEC0}">
      <dgm:prSet/>
      <dgm:spPr/>
      <dgm:t>
        <a:bodyPr/>
        <a:lstStyle/>
        <a:p>
          <a:endParaRPr lang="en-US" sz="2400"/>
        </a:p>
      </dgm:t>
    </dgm:pt>
    <dgm:pt modelId="{DCAE79FD-F15D-45D7-9BA3-5ADD031B9989}" type="pres">
      <dgm:prSet presAssocID="{8FD011CC-6C4C-4B65-896B-C99DD9C92728}" presName="linear" presStyleCnt="0">
        <dgm:presLayoutVars>
          <dgm:animLvl val="lvl"/>
          <dgm:resizeHandles val="exact"/>
        </dgm:presLayoutVars>
      </dgm:prSet>
      <dgm:spPr/>
    </dgm:pt>
    <dgm:pt modelId="{BC710B62-F8F7-4831-B921-652D623CFB75}" type="pres">
      <dgm:prSet presAssocID="{9318A3B4-3E67-475D-AACA-D17263D8EA3A}" presName="parentText" presStyleLbl="node1" presStyleIdx="0" presStyleCnt="1" custScaleY="1075410" custLinFactNeighborY="-5017">
        <dgm:presLayoutVars>
          <dgm:chMax val="0"/>
          <dgm:bulletEnabled val="1"/>
        </dgm:presLayoutVars>
      </dgm:prSet>
      <dgm:spPr/>
    </dgm:pt>
  </dgm:ptLst>
  <dgm:cxnLst>
    <dgm:cxn modelId="{574A7167-FF58-4906-BFA6-2FA93717BBA7}" type="presOf" srcId="{9318A3B4-3E67-475D-AACA-D17263D8EA3A}" destId="{BC710B62-F8F7-4831-B921-652D623CFB75}" srcOrd="0" destOrd="0" presId="urn:microsoft.com/office/officeart/2005/8/layout/vList2"/>
    <dgm:cxn modelId="{071CFB70-A1E8-444C-AF1F-5CDDDC833067}" type="presOf" srcId="{8FD011CC-6C4C-4B65-896B-C99DD9C92728}" destId="{DCAE79FD-F15D-45D7-9BA3-5ADD031B9989}" srcOrd="0" destOrd="0" presId="urn:microsoft.com/office/officeart/2005/8/layout/vList2"/>
    <dgm:cxn modelId="{9A770BDA-8819-4323-99A1-C9570915DEC0}" srcId="{8FD011CC-6C4C-4B65-896B-C99DD9C92728}" destId="{9318A3B4-3E67-475D-AACA-D17263D8EA3A}" srcOrd="0" destOrd="0" parTransId="{FF0E06B4-84F5-402A-928D-672F17BD03B0}" sibTransId="{F7D1E731-159D-4A9C-AA2E-59D236C71D40}"/>
    <dgm:cxn modelId="{08AEBC27-E67A-4CF8-90CC-6828C220A9D0}" type="presParOf" srcId="{DCAE79FD-F15D-45D7-9BA3-5ADD031B9989}" destId="{BC710B62-F8F7-4831-B921-652D623CFB7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5D94E-3F17-4CFD-985B-0039E3533DD3}">
      <dsp:nvSpPr>
        <dsp:cNvPr id="0" name=""/>
        <dsp:cNvSpPr/>
      </dsp:nvSpPr>
      <dsp:spPr>
        <a:xfrm>
          <a:off x="0" y="0"/>
          <a:ext cx="8026400" cy="12473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solidFill>
                <a:schemeClr val="tx1"/>
              </a:solidFill>
              <a:latin typeface="Century Gothic" panose="020B0502020202020204" pitchFamily="34" charset="0"/>
            </a:rPr>
            <a:t>What purpose(s) will the NGSS interim assessments serve in my classroom, school or district?</a:t>
          </a:r>
        </a:p>
      </dsp:txBody>
      <dsp:txXfrm>
        <a:off x="60891" y="60891"/>
        <a:ext cx="7904618" cy="1125583"/>
      </dsp:txXfrm>
    </dsp:sp>
    <dsp:sp modelId="{70F44455-6140-432B-8F05-7E7DD8F05D59}">
      <dsp:nvSpPr>
        <dsp:cNvPr id="0" name=""/>
        <dsp:cNvSpPr/>
      </dsp:nvSpPr>
      <dsp:spPr>
        <a:xfrm>
          <a:off x="0" y="1299051"/>
          <a:ext cx="8026400" cy="107578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solidFill>
                <a:schemeClr val="tx1"/>
              </a:solidFill>
              <a:latin typeface="Century Gothic" panose="020B0502020202020204" pitchFamily="34" charset="0"/>
            </a:rPr>
            <a:t>Where do the NGSS interim assessments fit into my curriculum?</a:t>
          </a:r>
        </a:p>
      </dsp:txBody>
      <dsp:txXfrm>
        <a:off x="52516" y="1351567"/>
        <a:ext cx="7921368" cy="970756"/>
      </dsp:txXfrm>
    </dsp:sp>
    <dsp:sp modelId="{243E8B84-2737-459F-9F9F-AA0BA67D546D}">
      <dsp:nvSpPr>
        <dsp:cNvPr id="0" name=""/>
        <dsp:cNvSpPr/>
      </dsp:nvSpPr>
      <dsp:spPr>
        <a:xfrm>
          <a:off x="0" y="3487511"/>
          <a:ext cx="8026400" cy="1010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latin typeface="Century Gothic" panose="020B0502020202020204" pitchFamily="34" charset="0"/>
            </a:rPr>
            <a:t>How will the results of the NGSS interim assessments be used?</a:t>
          </a:r>
        </a:p>
      </dsp:txBody>
      <dsp:txXfrm>
        <a:off x="49347" y="3536858"/>
        <a:ext cx="7927706" cy="912186"/>
      </dsp:txXfrm>
    </dsp:sp>
    <dsp:sp modelId="{36EC172B-36A3-47C8-99A0-7FE4ACE0277F}">
      <dsp:nvSpPr>
        <dsp:cNvPr id="0" name=""/>
        <dsp:cNvSpPr/>
      </dsp:nvSpPr>
      <dsp:spPr>
        <a:xfrm>
          <a:off x="0" y="2416663"/>
          <a:ext cx="8026400" cy="1010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solidFill>
                <a:schemeClr val="tx1"/>
              </a:solidFill>
              <a:latin typeface="Century Gothic" panose="020B0502020202020204" pitchFamily="34" charset="0"/>
            </a:rPr>
            <a:t>In which ways do the interims complement and support individualized and group instruction? </a:t>
          </a:r>
          <a:endParaRPr lang="en-US" sz="2200" kern="1200" dirty="0">
            <a:solidFill>
              <a:schemeClr val="tx1"/>
            </a:solidFill>
            <a:latin typeface="Century Gothic" panose="020B0502020202020204" pitchFamily="34" charset="0"/>
          </a:endParaRPr>
        </a:p>
      </dsp:txBody>
      <dsp:txXfrm>
        <a:off x="49347" y="2466010"/>
        <a:ext cx="7927706" cy="912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10B62-F8F7-4831-B921-652D623CFB75}">
      <dsp:nvSpPr>
        <dsp:cNvPr id="0" name=""/>
        <dsp:cNvSpPr/>
      </dsp:nvSpPr>
      <dsp:spPr>
        <a:xfrm>
          <a:off x="0" y="0"/>
          <a:ext cx="8117512" cy="18458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tx1"/>
              </a:solidFill>
              <a:latin typeface="Century Gothic" panose="020B0502020202020204" pitchFamily="34" charset="0"/>
            </a:rPr>
            <a:t>In drawing any conclusions or making any decisions about student learning,</a:t>
          </a:r>
          <a:r>
            <a:rPr lang="en-US" sz="2400" b="1" kern="1200" dirty="0">
              <a:solidFill>
                <a:schemeClr val="tx1"/>
              </a:solidFill>
              <a:latin typeface="Century Gothic" panose="020B0502020202020204" pitchFamily="34" charset="0"/>
            </a:rPr>
            <a:t> </a:t>
          </a:r>
          <a:r>
            <a:rPr lang="en-US" sz="2400" b="1" kern="1200" dirty="0">
              <a:solidFill>
                <a:schemeClr val="accent1">
                  <a:lumMod val="50000"/>
                </a:schemeClr>
              </a:solidFill>
              <a:latin typeface="Century Gothic" panose="020B0502020202020204" pitchFamily="34" charset="0"/>
            </a:rPr>
            <a:t>always use multiple sources of evidence</a:t>
          </a:r>
          <a:r>
            <a:rPr lang="en-US" sz="2400" kern="1200" dirty="0">
              <a:solidFill>
                <a:schemeClr val="tx1"/>
              </a:solidFill>
              <a:latin typeface="Century Gothic" panose="020B0502020202020204" pitchFamily="34" charset="0"/>
            </a:rPr>
            <a:t>, including results from formative, local/interim, and summative assessments.</a:t>
          </a:r>
          <a:endParaRPr lang="en-US" sz="2400" b="0" kern="1200" dirty="0">
            <a:solidFill>
              <a:schemeClr val="tx1"/>
            </a:solidFill>
            <a:latin typeface="Century Gothic" panose="020B0502020202020204" pitchFamily="34" charset="0"/>
          </a:endParaRPr>
        </a:p>
      </dsp:txBody>
      <dsp:txXfrm>
        <a:off x="90105" y="90105"/>
        <a:ext cx="7937302" cy="16655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47DAF5DB-571B-43B3-977C-07C551C65F87}" type="datetimeFigureOut">
              <a:rPr lang="en-US" smtClean="0"/>
              <a:t>11/9/19</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4E6C9BE9-74CA-44ED-818F-E9C8A6731250}" type="slidenum">
              <a:rPr lang="en-US" smtClean="0"/>
              <a:t>‹#›</a:t>
            </a:fld>
            <a:endParaRPr lang="en-US"/>
          </a:p>
        </p:txBody>
      </p:sp>
    </p:spTree>
    <p:extLst>
      <p:ext uri="{BB962C8B-B14F-4D97-AF65-F5344CB8AC3E}">
        <p14:creationId xmlns:p14="http://schemas.microsoft.com/office/powerpoint/2010/main" val="2472347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6725"/>
          </a:xfrm>
          <a:prstGeom prst="rect">
            <a:avLst/>
          </a:prstGeom>
        </p:spPr>
        <p:txBody>
          <a:bodyPr vert="horz" lIns="91440" tIns="45720" rIns="91440" bIns="45720" rtlCol="0"/>
          <a:lstStyle>
            <a:lvl1pPr algn="r">
              <a:defRPr sz="1200"/>
            </a:lvl1pPr>
          </a:lstStyle>
          <a:p>
            <a:fld id="{E9C0990C-E794-4034-9275-FF1AB106B887}" type="datetimeFigureOut">
              <a:rPr lang="en-US" smtClean="0"/>
              <a:t>11/9/19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576"/>
            <a:ext cx="560832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784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6"/>
            <a:ext cx="3037840" cy="466725"/>
          </a:xfrm>
          <a:prstGeom prst="rect">
            <a:avLst/>
          </a:prstGeom>
        </p:spPr>
        <p:txBody>
          <a:bodyPr vert="horz" lIns="91440" tIns="45720" rIns="91440" bIns="45720" rtlCol="0" anchor="b"/>
          <a:lstStyle>
            <a:lvl1pPr algn="r">
              <a:defRPr sz="1200"/>
            </a:lvl1pPr>
          </a:lstStyle>
          <a:p>
            <a:fld id="{4F4A45BA-2615-436C-8A18-E3986F58689E}" type="slidenum">
              <a:rPr lang="en-US" smtClean="0"/>
              <a:t>‹#›</a:t>
            </a:fld>
            <a:endParaRPr lang="en-US"/>
          </a:p>
        </p:txBody>
      </p:sp>
    </p:spTree>
    <p:extLst>
      <p:ext uri="{BB962C8B-B14F-4D97-AF65-F5344CB8AC3E}">
        <p14:creationId xmlns:p14="http://schemas.microsoft.com/office/powerpoint/2010/main" val="62945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A45BA-2615-436C-8A18-E3986F58689E}" type="slidenum">
              <a:rPr lang="en-US" smtClean="0"/>
              <a:t>9</a:t>
            </a:fld>
            <a:endParaRPr lang="en-US"/>
          </a:p>
        </p:txBody>
      </p:sp>
    </p:spTree>
    <p:extLst>
      <p:ext uri="{BB962C8B-B14F-4D97-AF65-F5344CB8AC3E}">
        <p14:creationId xmlns:p14="http://schemas.microsoft.com/office/powerpoint/2010/main" val="61446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A45BA-2615-436C-8A18-E3986F58689E}" type="slidenum">
              <a:rPr lang="en-US" smtClean="0"/>
              <a:t>11</a:t>
            </a:fld>
            <a:endParaRPr lang="en-US"/>
          </a:p>
        </p:txBody>
      </p:sp>
    </p:spTree>
    <p:extLst>
      <p:ext uri="{BB962C8B-B14F-4D97-AF65-F5344CB8AC3E}">
        <p14:creationId xmlns:p14="http://schemas.microsoft.com/office/powerpoint/2010/main" val="427955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4A45BA-2615-436C-8A18-E3986F58689E}" type="slidenum">
              <a:rPr lang="en-US" smtClean="0"/>
              <a:t>12</a:t>
            </a:fld>
            <a:endParaRPr lang="en-US"/>
          </a:p>
        </p:txBody>
      </p:sp>
    </p:spTree>
    <p:extLst>
      <p:ext uri="{BB962C8B-B14F-4D97-AF65-F5344CB8AC3E}">
        <p14:creationId xmlns:p14="http://schemas.microsoft.com/office/powerpoint/2010/main" val="3228628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4A45BA-2615-436C-8A18-E3986F58689E}" type="slidenum">
              <a:rPr lang="en-US" smtClean="0"/>
              <a:t>15</a:t>
            </a:fld>
            <a:endParaRPr lang="en-US"/>
          </a:p>
        </p:txBody>
      </p:sp>
    </p:spTree>
    <p:extLst>
      <p:ext uri="{BB962C8B-B14F-4D97-AF65-F5344CB8AC3E}">
        <p14:creationId xmlns:p14="http://schemas.microsoft.com/office/powerpoint/2010/main" val="2346028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Provided scoring rubric proved difficult to use in identifying specific weaknesses in SEPs or CCCs</a:t>
            </a:r>
          </a:p>
        </p:txBody>
      </p:sp>
      <p:sp>
        <p:nvSpPr>
          <p:cNvPr id="4" name="Slide Number Placeholder 3"/>
          <p:cNvSpPr>
            <a:spLocks noGrp="1"/>
          </p:cNvSpPr>
          <p:nvPr>
            <p:ph type="sldNum" sz="quarter" idx="5"/>
          </p:nvPr>
        </p:nvSpPr>
        <p:spPr/>
        <p:txBody>
          <a:bodyPr/>
          <a:lstStyle/>
          <a:p>
            <a:fld id="{1F600A2C-291E-EC4B-A2A4-28CD0CC9AFB6}" type="slidenum">
              <a:rPr lang="en-US" smtClean="0"/>
              <a:t>20</a:t>
            </a:fld>
            <a:endParaRPr lang="en-US"/>
          </a:p>
        </p:txBody>
      </p:sp>
    </p:spTree>
    <p:extLst>
      <p:ext uri="{BB962C8B-B14F-4D97-AF65-F5344CB8AC3E}">
        <p14:creationId xmlns:p14="http://schemas.microsoft.com/office/powerpoint/2010/main" val="186830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00A2C-291E-EC4B-A2A4-28CD0CC9AFB6}" type="slidenum">
              <a:rPr lang="en-US" smtClean="0"/>
              <a:t>22</a:t>
            </a:fld>
            <a:endParaRPr lang="en-US"/>
          </a:p>
        </p:txBody>
      </p:sp>
    </p:spTree>
    <p:extLst>
      <p:ext uri="{BB962C8B-B14F-4D97-AF65-F5344CB8AC3E}">
        <p14:creationId xmlns:p14="http://schemas.microsoft.com/office/powerpoint/2010/main" val="3542760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5413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209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9028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7905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0432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6858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8006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9545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7394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4718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393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4952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0257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4977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0116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2327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5245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0111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164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051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1482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855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90209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9969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3071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7371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4010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47649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3826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8995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70119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7816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00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2855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0910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24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54559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4856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46648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89880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032335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26540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4658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900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05833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08832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57352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06641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78588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85632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56617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86900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5662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556460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991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13224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29320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6615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35378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4138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3779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78722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38319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92700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7965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816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57909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06167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3878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830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19882195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32525524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42123638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157173398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223434082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solidFill>
                  <a:prstClr val="black">
                    <a:tint val="75000"/>
                  </a:prstClr>
                </a:solidFill>
              </a:rPr>
              <a:pPr/>
              <a:t>11/9/19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169347496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8.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8.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3" Type="http://schemas.openxmlformats.org/officeDocument/2006/relationships/hyperlink" Target="http://datanuggets.org/" TargetMode="External"/><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emf"/><Relationship Id="rId1" Type="http://schemas.openxmlformats.org/officeDocument/2006/relationships/slideLayout" Target="../slideLayouts/slideLayout48.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hyperlink" Target="https://www.nextgenscience.org/sites/default/files/resource/files/Appendix%20G%20-%20Crosscutting%20Concepts%20FINAL%20edited%204.10.13.pdf" TargetMode="External"/><Relationship Id="rId2" Type="http://schemas.openxmlformats.org/officeDocument/2006/relationships/hyperlink" Target="https://www.nextgenscience.org/sites/default/files/resource/files/Appendix%20F%20%20Science%20and%20Engineering%20Practices%20in%20the%20NGSS%20-%20FINAL%20060513.pdf" TargetMode="External"/><Relationship Id="rId1" Type="http://schemas.openxmlformats.org/officeDocument/2006/relationships/slideLayout" Target="../slideLayouts/slideLayout48.xml"/><Relationship Id="rId6" Type="http://schemas.openxmlformats.org/officeDocument/2006/relationships/hyperlink" Target="https://ngss-assessment.portal.concord.org/ngsa-collections" TargetMode="External"/><Relationship Id="rId5" Type="http://schemas.openxmlformats.org/officeDocument/2006/relationships/hyperlink" Target="https://snapgse.stanford.edu/snap-assessments/short-performance-assessments" TargetMode="External"/><Relationship Id="rId4" Type="http://schemas.openxmlformats.org/officeDocument/2006/relationships/hyperlink" Target="https://ct.portal.airast.org/get-started/ngss-assessment.s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hyperlink" Target="mailto:jduffy@southingtonschools.org" TargetMode="External"/><Relationship Id="rId2" Type="http://schemas.openxmlformats.org/officeDocument/2006/relationships/hyperlink" Target="mailto:todd.Campbell@uconn.edu" TargetMode="External"/><Relationship Id="rId1" Type="http://schemas.openxmlformats.org/officeDocument/2006/relationships/slideLayout" Target="../slideLayouts/slideLayout48.xml"/><Relationship Id="rId4" Type="http://schemas.openxmlformats.org/officeDocument/2006/relationships/hyperlink" Target="mailto:Jeff.Greig@ct.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t.portal.airast.org/" TargetMode="External"/><Relationship Id="rId1" Type="http://schemas.openxmlformats.org/officeDocument/2006/relationships/slideLayout" Target="../slideLayouts/slideLayout48.xml"/><Relationship Id="rId5" Type="http://schemas.openxmlformats.org/officeDocument/2006/relationships/hyperlink" Target="https://www.youtube.com/watch?v=nrp9bSf2L7E&amp;t=8s"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a:latin typeface="+mn-lt"/>
              </a:rPr>
              <a:t>NGSS Interim Assessments</a:t>
            </a:r>
          </a:p>
        </p:txBody>
      </p:sp>
      <p:sp>
        <p:nvSpPr>
          <p:cNvPr id="9" name="Content Placeholder 8"/>
          <p:cNvSpPr>
            <a:spLocks noGrp="1"/>
          </p:cNvSpPr>
          <p:nvPr>
            <p:ph idx="1"/>
          </p:nvPr>
        </p:nvSpPr>
        <p:spPr>
          <a:xfrm>
            <a:off x="572503" y="1560930"/>
            <a:ext cx="7886700" cy="3692859"/>
          </a:xfrm>
        </p:spPr>
        <p:txBody>
          <a:bodyPr/>
          <a:lstStyle/>
          <a:p>
            <a:r>
              <a:rPr lang="en-US" dirty="0"/>
              <a:t>Todd Campbell, Professor – Science Education, University of Connecticut</a:t>
            </a:r>
          </a:p>
          <a:p>
            <a:r>
              <a:rPr lang="en-US" dirty="0"/>
              <a:t>John Duffy, PreK-12 Science Curriculum Coordinator – Southington Public Schools</a:t>
            </a:r>
          </a:p>
          <a:p>
            <a:r>
              <a:rPr lang="en-US" dirty="0"/>
              <a:t>Jeff Greig, Science Assessment – Connecticut State Department of Education</a:t>
            </a:r>
          </a:p>
        </p:txBody>
      </p:sp>
    </p:spTree>
    <p:extLst>
      <p:ext uri="{BB962C8B-B14F-4D97-AF65-F5344CB8AC3E}">
        <p14:creationId xmlns:p14="http://schemas.microsoft.com/office/powerpoint/2010/main" val="4215870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1818"/>
            <a:ext cx="7886700" cy="847186"/>
          </a:xfrm>
        </p:spPr>
        <p:txBody>
          <a:bodyPr>
            <a:noAutofit/>
          </a:bodyPr>
          <a:lstStyle/>
          <a:p>
            <a:pPr algn="ctr"/>
            <a:r>
              <a:rPr lang="en-US" sz="3200" b="1" dirty="0">
                <a:solidFill>
                  <a:schemeClr val="accent1">
                    <a:lumMod val="50000"/>
                  </a:schemeClr>
                </a:solidFill>
                <a:latin typeface="+mn-lt"/>
              </a:rPr>
              <a:t>Using the NGSS Interims to</a:t>
            </a:r>
            <a:br>
              <a:rPr lang="en-US" sz="3200" b="1" dirty="0">
                <a:solidFill>
                  <a:schemeClr val="accent1">
                    <a:lumMod val="50000"/>
                  </a:schemeClr>
                </a:solidFill>
                <a:latin typeface="+mn-lt"/>
              </a:rPr>
            </a:br>
            <a:r>
              <a:rPr lang="en-US" sz="3200" b="1" dirty="0">
                <a:solidFill>
                  <a:schemeClr val="accent1">
                    <a:lumMod val="50000"/>
                  </a:schemeClr>
                </a:solidFill>
                <a:latin typeface="+mn-lt"/>
              </a:rPr>
              <a:t>Inform Teacher Learning</a:t>
            </a:r>
          </a:p>
        </p:txBody>
      </p:sp>
      <p:grpSp>
        <p:nvGrpSpPr>
          <p:cNvPr id="4" name="Group 3"/>
          <p:cNvGrpSpPr/>
          <p:nvPr/>
        </p:nvGrpSpPr>
        <p:grpSpPr>
          <a:xfrm>
            <a:off x="654927" y="1224885"/>
            <a:ext cx="8065327" cy="4408230"/>
            <a:chOff x="0" y="206778"/>
            <a:chExt cx="7834145" cy="4408230"/>
          </a:xfrm>
        </p:grpSpPr>
        <p:sp>
          <p:nvSpPr>
            <p:cNvPr id="5" name="Rounded Rectangle 4"/>
            <p:cNvSpPr/>
            <p:nvPr/>
          </p:nvSpPr>
          <p:spPr>
            <a:xfrm>
              <a:off x="0" y="206778"/>
              <a:ext cx="7834145" cy="4408230"/>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ounded Rectangle 4"/>
            <p:cNvSpPr txBox="1"/>
            <p:nvPr/>
          </p:nvSpPr>
          <p:spPr>
            <a:xfrm>
              <a:off x="215192" y="421970"/>
              <a:ext cx="7618953" cy="3977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100000"/>
                </a:lnSpc>
                <a:spcBef>
                  <a:spcPct val="0"/>
                </a:spcBef>
                <a:spcAft>
                  <a:spcPct val="35000"/>
                </a:spcAft>
              </a:pPr>
              <a:r>
                <a:rPr lang="en-US" sz="3200" b="0" kern="1200" dirty="0">
                  <a:solidFill>
                    <a:schemeClr val="tx1"/>
                  </a:solidFill>
                  <a:latin typeface="Century Gothic" panose="020B0502020202020204" pitchFamily="34" charset="0"/>
                </a:rPr>
                <a:t>NGSS Interim Assessments allow </a:t>
              </a:r>
              <a:r>
                <a:rPr lang="en-US" sz="3200" b="1" kern="1200" dirty="0">
                  <a:solidFill>
                    <a:schemeClr val="accent2">
                      <a:lumMod val="75000"/>
                    </a:schemeClr>
                  </a:solidFill>
                  <a:latin typeface="Century Gothic" panose="020B0502020202020204" pitchFamily="34" charset="0"/>
                </a:rPr>
                <a:t>teachers to see </a:t>
              </a:r>
              <a:r>
                <a:rPr lang="en-US" sz="3200" b="0" kern="1200" dirty="0">
                  <a:solidFill>
                    <a:schemeClr val="tx1"/>
                  </a:solidFill>
                  <a:latin typeface="Century Gothic" panose="020B0502020202020204" pitchFamily="34" charset="0"/>
                </a:rPr>
                <a:t>what three-dimensional science assessment looks like and how it is different from traditional assessments.  </a:t>
              </a:r>
            </a:p>
            <a:p>
              <a:pPr lvl="0" algn="l" defTabSz="1422400">
                <a:lnSpc>
                  <a:spcPct val="100000"/>
                </a:lnSpc>
                <a:spcBef>
                  <a:spcPct val="0"/>
                </a:spcBef>
                <a:spcAft>
                  <a:spcPct val="35000"/>
                </a:spcAft>
              </a:pPr>
              <a:r>
                <a:rPr lang="en-US" sz="3200" b="1" kern="1200" dirty="0">
                  <a:solidFill>
                    <a:schemeClr val="accent2">
                      <a:lumMod val="75000"/>
                    </a:schemeClr>
                  </a:solidFill>
                  <a:latin typeface="Century Gothic" panose="020B0502020202020204" pitchFamily="34" charset="0"/>
                </a:rPr>
                <a:t>Ask teachers to respond </a:t>
              </a:r>
              <a:r>
                <a:rPr lang="en-US" sz="3200" b="0" kern="1200" dirty="0">
                  <a:solidFill>
                    <a:schemeClr val="tx1"/>
                  </a:solidFill>
                  <a:latin typeface="Century Gothic" panose="020B0502020202020204" pitchFamily="34" charset="0"/>
                </a:rPr>
                <a:t>to the items and think about what students need to be able to do to be successful.</a:t>
              </a:r>
            </a:p>
          </p:txBody>
        </p:sp>
      </p:grpSp>
    </p:spTree>
    <p:extLst>
      <p:ext uri="{BB962C8B-B14F-4D97-AF65-F5344CB8AC3E}">
        <p14:creationId xmlns:p14="http://schemas.microsoft.com/office/powerpoint/2010/main" val="408763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402772" y="149290"/>
            <a:ext cx="8229600" cy="914400"/>
          </a:xfrm>
          <a:prstGeom prst="rect">
            <a:avLst/>
          </a:prstGeom>
        </p:spPr>
        <p:txBody>
          <a:bodyPr anchor="ctr">
            <a:noAutofit/>
          </a:bodyPr>
          <a:lstStyle/>
          <a:p>
            <a:pPr algn="ctr"/>
            <a:r>
              <a:rPr lang="en-US" sz="3200" b="1" dirty="0">
                <a:solidFill>
                  <a:schemeClr val="accent1">
                    <a:lumMod val="50000"/>
                  </a:schemeClr>
                </a:solidFill>
                <a:latin typeface="+mn-lt"/>
              </a:rPr>
              <a:t>Some Questions for Teachers to Consider</a:t>
            </a:r>
          </a:p>
        </p:txBody>
      </p:sp>
      <p:sp>
        <p:nvSpPr>
          <p:cNvPr id="5" name="Content Placeholder 8"/>
          <p:cNvSpPr>
            <a:spLocks noGrp="1"/>
          </p:cNvSpPr>
          <p:nvPr>
            <p:ph sz="half" idx="4294967295"/>
          </p:nvPr>
        </p:nvSpPr>
        <p:spPr>
          <a:xfrm>
            <a:off x="628650" y="914400"/>
            <a:ext cx="7886700" cy="4581331"/>
          </a:xfrm>
        </p:spPr>
        <p:txBody>
          <a:bodyPr>
            <a:noAutofit/>
          </a:bodyPr>
          <a:lstStyle/>
          <a:p>
            <a:pPr marL="0" indent="0">
              <a:buNone/>
            </a:pPr>
            <a:r>
              <a:rPr lang="en-US" sz="2400" dirty="0"/>
              <a:t>Have teachers complete an NGSS interim item and then discuss the following questions:</a:t>
            </a:r>
          </a:p>
          <a:p>
            <a:pPr marL="0" indent="0">
              <a:buNone/>
            </a:pPr>
            <a:endParaRPr lang="en-US" sz="300" b="1" dirty="0"/>
          </a:p>
          <a:p>
            <a:pPr lvl="0"/>
            <a:r>
              <a:rPr lang="en-US" sz="2400" dirty="0"/>
              <a:t>What is this item measuring?</a:t>
            </a:r>
          </a:p>
          <a:p>
            <a:r>
              <a:rPr lang="en-US" sz="2400" dirty="0"/>
              <a:t>How challenging is the item (easy, moderate, or difficult)?</a:t>
            </a:r>
          </a:p>
          <a:p>
            <a:pPr lvl="0"/>
            <a:r>
              <a:rPr lang="en-US" sz="2400" dirty="0"/>
              <a:t>What science practices do students use to answer the questions?</a:t>
            </a:r>
          </a:p>
          <a:p>
            <a:pPr lvl="0"/>
            <a:r>
              <a:rPr lang="en-US" sz="2400" dirty="0"/>
              <a:t>What key concepts do students need to apply in answering the questions?</a:t>
            </a:r>
          </a:p>
          <a:p>
            <a:r>
              <a:rPr lang="en-US" sz="2400" dirty="0"/>
              <a:t>How might the language used, information presented and/or manipulation skills present challenges for my students? </a:t>
            </a:r>
          </a:p>
        </p:txBody>
      </p:sp>
    </p:spTree>
    <p:extLst>
      <p:ext uri="{BB962C8B-B14F-4D97-AF65-F5344CB8AC3E}">
        <p14:creationId xmlns:p14="http://schemas.microsoft.com/office/powerpoint/2010/main" val="1138844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1431"/>
            <a:ext cx="7886700" cy="605836"/>
          </a:xfrm>
        </p:spPr>
        <p:txBody>
          <a:bodyPr>
            <a:normAutofit fontScale="90000"/>
          </a:bodyPr>
          <a:lstStyle/>
          <a:p>
            <a:pPr algn="ctr"/>
            <a:r>
              <a:rPr lang="en-US" sz="3200" b="1" dirty="0">
                <a:solidFill>
                  <a:schemeClr val="accent1">
                    <a:lumMod val="50000"/>
                  </a:schemeClr>
                </a:solidFill>
                <a:latin typeface="+mn-lt"/>
              </a:rPr>
              <a:t>Using the NGSS Interims to</a:t>
            </a:r>
            <a:br>
              <a:rPr lang="en-US" sz="3200" b="1" dirty="0">
                <a:solidFill>
                  <a:schemeClr val="accent1">
                    <a:lumMod val="50000"/>
                  </a:schemeClr>
                </a:solidFill>
                <a:latin typeface="+mn-lt"/>
              </a:rPr>
            </a:br>
            <a:r>
              <a:rPr lang="en-US" sz="3200" b="1" dirty="0">
                <a:solidFill>
                  <a:schemeClr val="accent1">
                    <a:lumMod val="50000"/>
                  </a:schemeClr>
                </a:solidFill>
                <a:latin typeface="+mn-lt"/>
              </a:rPr>
              <a:t>Inform Student Learning</a:t>
            </a:r>
          </a:p>
        </p:txBody>
      </p:sp>
      <p:grpSp>
        <p:nvGrpSpPr>
          <p:cNvPr id="4" name="Group 3"/>
          <p:cNvGrpSpPr/>
          <p:nvPr/>
        </p:nvGrpSpPr>
        <p:grpSpPr>
          <a:xfrm>
            <a:off x="654927" y="1224885"/>
            <a:ext cx="7834145" cy="4408230"/>
            <a:chOff x="0" y="206778"/>
            <a:chExt cx="7834145" cy="4408230"/>
          </a:xfrm>
        </p:grpSpPr>
        <p:sp>
          <p:nvSpPr>
            <p:cNvPr id="5" name="Rounded Rectangle 4"/>
            <p:cNvSpPr/>
            <p:nvPr/>
          </p:nvSpPr>
          <p:spPr>
            <a:xfrm>
              <a:off x="0" y="206778"/>
              <a:ext cx="7834145" cy="440823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ounded Rectangle 4"/>
            <p:cNvSpPr txBox="1"/>
            <p:nvPr/>
          </p:nvSpPr>
          <p:spPr>
            <a:xfrm>
              <a:off x="215192" y="421970"/>
              <a:ext cx="7403761" cy="3977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100000"/>
                </a:lnSpc>
                <a:spcBef>
                  <a:spcPct val="0"/>
                </a:spcBef>
                <a:spcAft>
                  <a:spcPct val="35000"/>
                </a:spcAft>
              </a:pPr>
              <a:r>
                <a:rPr lang="en-US" sz="3200" b="0" kern="1200" dirty="0">
                  <a:solidFill>
                    <a:schemeClr val="tx1"/>
                  </a:solidFill>
                  <a:latin typeface="Century Gothic" panose="020B0502020202020204" pitchFamily="34" charset="0"/>
                </a:rPr>
                <a:t>NGSS Interim Assessments allow teachers to </a:t>
              </a:r>
              <a:r>
                <a:rPr lang="en-US" sz="3200" b="1" kern="1200" dirty="0">
                  <a:solidFill>
                    <a:schemeClr val="accent1">
                      <a:lumMod val="75000"/>
                    </a:schemeClr>
                  </a:solidFill>
                  <a:latin typeface="Century Gothic" panose="020B0502020202020204" pitchFamily="34" charset="0"/>
                </a:rPr>
                <a:t>check student progress</a:t>
              </a:r>
              <a:r>
                <a:rPr lang="en-US" sz="3200" b="0" kern="1200" dirty="0">
                  <a:solidFill>
                    <a:schemeClr val="accent1">
                      <a:lumMod val="75000"/>
                    </a:schemeClr>
                  </a:solidFill>
                  <a:latin typeface="Century Gothic" panose="020B0502020202020204" pitchFamily="34" charset="0"/>
                </a:rPr>
                <a:t> </a:t>
              </a:r>
              <a:r>
                <a:rPr lang="en-US" sz="3200" b="0" kern="1200" dirty="0">
                  <a:solidFill>
                    <a:schemeClr val="tx1"/>
                  </a:solidFill>
                  <a:latin typeface="Century Gothic" panose="020B0502020202020204" pitchFamily="34" charset="0"/>
                </a:rPr>
                <a:t>throughout the year, gaining access to information that can be used to </a:t>
              </a:r>
              <a:r>
                <a:rPr lang="en-US" sz="3200" kern="1200" dirty="0">
                  <a:solidFill>
                    <a:schemeClr val="tx1"/>
                  </a:solidFill>
                  <a:latin typeface="Century Gothic" panose="020B0502020202020204" pitchFamily="34" charset="0"/>
                </a:rPr>
                <a:t>improve instruction </a:t>
              </a:r>
              <a:r>
                <a:rPr lang="en-US" sz="3200" b="0" kern="1200" dirty="0">
                  <a:solidFill>
                    <a:schemeClr val="tx1"/>
                  </a:solidFill>
                  <a:latin typeface="Century Gothic" panose="020B0502020202020204" pitchFamily="34" charset="0"/>
                </a:rPr>
                <a:t>and </a:t>
              </a:r>
              <a:r>
                <a:rPr lang="en-US" sz="3200" b="1" kern="1200" dirty="0">
                  <a:solidFill>
                    <a:schemeClr val="accent1">
                      <a:lumMod val="75000"/>
                    </a:schemeClr>
                  </a:solidFill>
                  <a:latin typeface="Century Gothic" panose="020B0502020202020204" pitchFamily="34" charset="0"/>
                </a:rPr>
                <a:t>help</a:t>
              </a:r>
              <a:r>
                <a:rPr lang="en-US" sz="3200" b="0" kern="1200" dirty="0">
                  <a:solidFill>
                    <a:schemeClr val="accent1">
                      <a:lumMod val="75000"/>
                    </a:schemeClr>
                  </a:solidFill>
                  <a:latin typeface="Century Gothic" panose="020B0502020202020204" pitchFamily="34" charset="0"/>
                </a:rPr>
                <a:t> </a:t>
              </a:r>
              <a:r>
                <a:rPr lang="en-US" sz="3200" b="1" kern="1200" dirty="0">
                  <a:solidFill>
                    <a:schemeClr val="accent1">
                      <a:lumMod val="75000"/>
                    </a:schemeClr>
                  </a:solidFill>
                  <a:latin typeface="Century Gothic" panose="020B0502020202020204" pitchFamily="34" charset="0"/>
                </a:rPr>
                <a:t>students</a:t>
              </a:r>
              <a:r>
                <a:rPr lang="en-US" sz="3200" b="0" kern="1200" dirty="0">
                  <a:solidFill>
                    <a:schemeClr val="accent1">
                      <a:lumMod val="75000"/>
                    </a:schemeClr>
                  </a:solidFill>
                  <a:latin typeface="Century Gothic" panose="020B0502020202020204" pitchFamily="34" charset="0"/>
                </a:rPr>
                <a:t> </a:t>
              </a:r>
              <a:r>
                <a:rPr lang="en-US" sz="3200" b="1" kern="1200" dirty="0">
                  <a:solidFill>
                    <a:schemeClr val="accent1">
                      <a:lumMod val="75000"/>
                    </a:schemeClr>
                  </a:solidFill>
                  <a:latin typeface="Century Gothic" panose="020B0502020202020204" pitchFamily="34" charset="0"/>
                </a:rPr>
                <a:t>meet the challenges </a:t>
              </a:r>
              <a:r>
                <a:rPr lang="en-US" sz="3200" b="0" kern="1200" dirty="0">
                  <a:solidFill>
                    <a:schemeClr val="tx1"/>
                  </a:solidFill>
                  <a:latin typeface="Century Gothic" panose="020B0502020202020204" pitchFamily="34" charset="0"/>
                </a:rPr>
                <a:t>of “three-dimensional” standards.</a:t>
              </a:r>
            </a:p>
          </p:txBody>
        </p:sp>
      </p:grpSp>
    </p:spTree>
    <p:extLst>
      <p:ext uri="{BB962C8B-B14F-4D97-AF65-F5344CB8AC3E}">
        <p14:creationId xmlns:p14="http://schemas.microsoft.com/office/powerpoint/2010/main" val="1289851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9183"/>
            <a:ext cx="7886700" cy="651912"/>
          </a:xfrm>
        </p:spPr>
        <p:txBody>
          <a:bodyPr>
            <a:normAutofit/>
          </a:bodyPr>
          <a:lstStyle/>
          <a:p>
            <a:pPr algn="ctr"/>
            <a:r>
              <a:rPr lang="en-US" sz="3200" b="1" dirty="0">
                <a:solidFill>
                  <a:schemeClr val="accent1">
                    <a:lumMod val="50000"/>
                  </a:schemeClr>
                </a:solidFill>
                <a:latin typeface="+mn-lt"/>
              </a:rPr>
              <a:t>NGSS Interim Assessment Results</a:t>
            </a:r>
          </a:p>
        </p:txBody>
      </p:sp>
      <p:pic>
        <p:nvPicPr>
          <p:cNvPr id="4" name="Picture 3"/>
          <p:cNvPicPr>
            <a:picLocks noChangeAspect="1"/>
          </p:cNvPicPr>
          <p:nvPr/>
        </p:nvPicPr>
        <p:blipFill>
          <a:blip r:embed="rId2"/>
          <a:stretch>
            <a:fillRect/>
          </a:stretch>
        </p:blipFill>
        <p:spPr>
          <a:xfrm>
            <a:off x="391887" y="1344430"/>
            <a:ext cx="1910248" cy="2064492"/>
          </a:xfrm>
          <a:prstGeom prst="rect">
            <a:avLst/>
          </a:prstGeom>
        </p:spPr>
      </p:pic>
      <p:pic>
        <p:nvPicPr>
          <p:cNvPr id="5" name="Picture 4"/>
          <p:cNvPicPr>
            <a:picLocks noChangeAspect="1"/>
          </p:cNvPicPr>
          <p:nvPr/>
        </p:nvPicPr>
        <p:blipFill>
          <a:blip r:embed="rId3"/>
          <a:stretch>
            <a:fillRect/>
          </a:stretch>
        </p:blipFill>
        <p:spPr>
          <a:xfrm>
            <a:off x="2831709" y="1295725"/>
            <a:ext cx="5948734" cy="2308011"/>
          </a:xfrm>
          <a:prstGeom prst="rect">
            <a:avLst/>
          </a:prstGeom>
          <a:ln w="19050">
            <a:solidFill>
              <a:schemeClr val="tx1"/>
            </a:solidFill>
          </a:ln>
        </p:spPr>
      </p:pic>
      <p:sp>
        <p:nvSpPr>
          <p:cNvPr id="6" name="Title 5"/>
          <p:cNvSpPr txBox="1">
            <a:spLocks/>
          </p:cNvSpPr>
          <p:nvPr/>
        </p:nvSpPr>
        <p:spPr>
          <a:xfrm>
            <a:off x="3293706" y="821095"/>
            <a:ext cx="4693297" cy="3897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latin typeface="Century Gothic" panose="020B0502020202020204" pitchFamily="34" charset="0"/>
              </a:rPr>
              <a:t>First Stop in </a:t>
            </a:r>
            <a:r>
              <a:rPr lang="en-US" sz="1800" b="1" dirty="0" err="1">
                <a:latin typeface="Century Gothic" panose="020B0502020202020204" pitchFamily="34" charset="0"/>
              </a:rPr>
              <a:t>AIRWays</a:t>
            </a:r>
            <a:r>
              <a:rPr lang="en-US" sz="1800" b="1" dirty="0">
                <a:latin typeface="Century Gothic" panose="020B0502020202020204" pitchFamily="34" charset="0"/>
              </a:rPr>
              <a:t> – the Dashboard</a:t>
            </a:r>
          </a:p>
        </p:txBody>
      </p:sp>
      <p:sp>
        <p:nvSpPr>
          <p:cNvPr id="8" name="TextBox 7"/>
          <p:cNvSpPr txBox="1"/>
          <p:nvPr/>
        </p:nvSpPr>
        <p:spPr>
          <a:xfrm>
            <a:off x="1511559" y="4078366"/>
            <a:ext cx="5537606" cy="369332"/>
          </a:xfrm>
          <a:prstGeom prst="rect">
            <a:avLst/>
          </a:prstGeom>
          <a:noFill/>
        </p:spPr>
        <p:txBody>
          <a:bodyPr wrap="none" rtlCol="0">
            <a:spAutoFit/>
          </a:bodyPr>
          <a:lstStyle/>
          <a:p>
            <a:r>
              <a:rPr lang="en-US" b="1" dirty="0"/>
              <a:t>Breakdown of student performance by scoring assertion</a:t>
            </a:r>
          </a:p>
        </p:txBody>
      </p:sp>
      <p:grpSp>
        <p:nvGrpSpPr>
          <p:cNvPr id="11" name="Group 10"/>
          <p:cNvGrpSpPr/>
          <p:nvPr/>
        </p:nvGrpSpPr>
        <p:grpSpPr>
          <a:xfrm>
            <a:off x="149291" y="4516838"/>
            <a:ext cx="8994709" cy="1277472"/>
            <a:chOff x="149291" y="4516838"/>
            <a:chExt cx="8994709" cy="1277472"/>
          </a:xfrm>
        </p:grpSpPr>
        <p:pic>
          <p:nvPicPr>
            <p:cNvPr id="7" name="Picture 6"/>
            <p:cNvPicPr>
              <a:picLocks noChangeAspect="1"/>
            </p:cNvPicPr>
            <p:nvPr/>
          </p:nvPicPr>
          <p:blipFill>
            <a:blip r:embed="rId4"/>
            <a:stretch>
              <a:fillRect/>
            </a:stretch>
          </p:blipFill>
          <p:spPr>
            <a:xfrm>
              <a:off x="149291" y="4516838"/>
              <a:ext cx="8994709" cy="1200608"/>
            </a:xfrm>
            <a:prstGeom prst="rect">
              <a:avLst/>
            </a:prstGeom>
          </p:spPr>
        </p:pic>
        <p:sp>
          <p:nvSpPr>
            <p:cNvPr id="9" name="TextBox 8"/>
            <p:cNvSpPr txBox="1"/>
            <p:nvPr/>
          </p:nvSpPr>
          <p:spPr>
            <a:xfrm>
              <a:off x="149291" y="5291412"/>
              <a:ext cx="1008609" cy="246221"/>
            </a:xfrm>
            <a:prstGeom prst="rect">
              <a:avLst/>
            </a:prstGeom>
            <a:solidFill>
              <a:schemeClr val="bg1"/>
            </a:solidFill>
          </p:spPr>
          <p:txBody>
            <a:bodyPr wrap="none" rtlCol="0">
              <a:spAutoFit/>
            </a:bodyPr>
            <a:lstStyle/>
            <a:p>
              <a:r>
                <a:rPr lang="en-US" sz="1000" dirty="0"/>
                <a:t>Sample Student</a:t>
              </a:r>
            </a:p>
          </p:txBody>
        </p:sp>
        <p:sp>
          <p:nvSpPr>
            <p:cNvPr id="10" name="Rectangle 9"/>
            <p:cNvSpPr/>
            <p:nvPr/>
          </p:nvSpPr>
          <p:spPr>
            <a:xfrm>
              <a:off x="233265" y="5537633"/>
              <a:ext cx="8910735" cy="256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653595" y="5537633"/>
            <a:ext cx="8338886" cy="338554"/>
          </a:xfrm>
          <a:prstGeom prst="rect">
            <a:avLst/>
          </a:prstGeom>
          <a:noFill/>
        </p:spPr>
        <p:txBody>
          <a:bodyPr wrap="none" rtlCol="0">
            <a:spAutoFit/>
          </a:bodyPr>
          <a:lstStyle/>
          <a:p>
            <a:r>
              <a:rPr lang="en-US" sz="1600" dirty="0"/>
              <a:t>Scoring assertions indicate specific student performances included in an interim assessment item. </a:t>
            </a:r>
          </a:p>
        </p:txBody>
      </p:sp>
    </p:spTree>
    <p:extLst>
      <p:ext uri="{BB962C8B-B14F-4D97-AF65-F5344CB8AC3E}">
        <p14:creationId xmlns:p14="http://schemas.microsoft.com/office/powerpoint/2010/main" val="738846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169183"/>
            <a:ext cx="7886700" cy="651912"/>
          </a:xfrm>
        </p:spPr>
        <p:txBody>
          <a:bodyPr>
            <a:normAutofit/>
          </a:bodyPr>
          <a:lstStyle/>
          <a:p>
            <a:pPr algn="ctr"/>
            <a:r>
              <a:rPr lang="en-US" sz="3200" b="1" dirty="0">
                <a:solidFill>
                  <a:schemeClr val="accent1">
                    <a:lumMod val="50000"/>
                  </a:schemeClr>
                </a:solidFill>
                <a:latin typeface="+mn-lt"/>
              </a:rPr>
              <a:t>NGSS Interim Assessment Results</a:t>
            </a:r>
          </a:p>
        </p:txBody>
      </p:sp>
      <p:pic>
        <p:nvPicPr>
          <p:cNvPr id="6" name="Picture 5"/>
          <p:cNvPicPr>
            <a:picLocks noChangeAspect="1"/>
          </p:cNvPicPr>
          <p:nvPr/>
        </p:nvPicPr>
        <p:blipFill>
          <a:blip r:embed="rId2"/>
          <a:stretch>
            <a:fillRect/>
          </a:stretch>
        </p:blipFill>
        <p:spPr>
          <a:xfrm>
            <a:off x="5029200" y="1063923"/>
            <a:ext cx="3190879" cy="3659470"/>
          </a:xfrm>
          <a:prstGeom prst="rect">
            <a:avLst/>
          </a:prstGeom>
          <a:ln w="53975">
            <a:solidFill>
              <a:schemeClr val="tx1"/>
            </a:solidFill>
          </a:ln>
        </p:spPr>
      </p:pic>
      <p:pic>
        <p:nvPicPr>
          <p:cNvPr id="7" name="Picture 6"/>
          <p:cNvPicPr>
            <a:picLocks noChangeAspect="1"/>
          </p:cNvPicPr>
          <p:nvPr/>
        </p:nvPicPr>
        <p:blipFill>
          <a:blip r:embed="rId3"/>
          <a:stretch>
            <a:fillRect/>
          </a:stretch>
        </p:blipFill>
        <p:spPr>
          <a:xfrm>
            <a:off x="50727" y="3873181"/>
            <a:ext cx="8990636" cy="1373635"/>
          </a:xfrm>
          <a:prstGeom prst="rect">
            <a:avLst/>
          </a:prstGeom>
          <a:ln w="31750">
            <a:solidFill>
              <a:srgbClr val="FFC000"/>
            </a:solidFill>
          </a:ln>
        </p:spPr>
      </p:pic>
      <p:sp>
        <p:nvSpPr>
          <p:cNvPr id="8" name="TextBox 7"/>
          <p:cNvSpPr txBox="1"/>
          <p:nvPr/>
        </p:nvSpPr>
        <p:spPr>
          <a:xfrm>
            <a:off x="917899" y="1978090"/>
            <a:ext cx="3709895" cy="1015663"/>
          </a:xfrm>
          <a:prstGeom prst="rect">
            <a:avLst/>
          </a:prstGeom>
          <a:noFill/>
        </p:spPr>
        <p:txBody>
          <a:bodyPr wrap="square" rtlCol="0">
            <a:spAutoFit/>
          </a:bodyPr>
          <a:lstStyle/>
          <a:p>
            <a:r>
              <a:rPr lang="en-US" sz="2000" dirty="0"/>
              <a:t>Results can be reviewed for each scoring assertion for groups of students or by individual student.</a:t>
            </a:r>
          </a:p>
        </p:txBody>
      </p:sp>
    </p:spTree>
    <p:extLst>
      <p:ext uri="{BB962C8B-B14F-4D97-AF65-F5344CB8AC3E}">
        <p14:creationId xmlns:p14="http://schemas.microsoft.com/office/powerpoint/2010/main" val="197934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462455" y="0"/>
            <a:ext cx="8219090" cy="914400"/>
          </a:xfrm>
        </p:spPr>
        <p:txBody>
          <a:bodyPr>
            <a:normAutofit/>
          </a:bodyPr>
          <a:lstStyle/>
          <a:p>
            <a:pPr algn="ctr"/>
            <a:r>
              <a:rPr lang="en-US" sz="3200" b="1" dirty="0">
                <a:solidFill>
                  <a:schemeClr val="accent1">
                    <a:lumMod val="50000"/>
                  </a:schemeClr>
                </a:solidFill>
                <a:latin typeface="+mn-lt"/>
              </a:rPr>
              <a:t>Looking at the Results</a:t>
            </a:r>
          </a:p>
        </p:txBody>
      </p:sp>
      <p:sp>
        <p:nvSpPr>
          <p:cNvPr id="5" name="Content Placeholder 2"/>
          <p:cNvSpPr>
            <a:spLocks noGrp="1"/>
          </p:cNvSpPr>
          <p:nvPr>
            <p:ph idx="4294967295"/>
          </p:nvPr>
        </p:nvSpPr>
        <p:spPr>
          <a:xfrm>
            <a:off x="776037" y="836342"/>
            <a:ext cx="7905508" cy="3175822"/>
          </a:xfrm>
        </p:spPr>
        <p:txBody>
          <a:bodyPr>
            <a:noAutofit/>
          </a:bodyPr>
          <a:lstStyle/>
          <a:p>
            <a:pPr marL="288925" lvl="1">
              <a:lnSpc>
                <a:spcPct val="100000"/>
              </a:lnSpc>
              <a:spcBef>
                <a:spcPts val="600"/>
              </a:spcBef>
              <a:spcAft>
                <a:spcPts val="600"/>
              </a:spcAft>
              <a:buFont typeface="Arial" panose="020B0604020202020204" pitchFamily="34" charset="0"/>
              <a:buChar char="•"/>
            </a:pPr>
            <a:r>
              <a:rPr lang="en-US" sz="2600" dirty="0"/>
              <a:t>Were there items/assertions on which most students struggled or did well on?</a:t>
            </a:r>
          </a:p>
          <a:p>
            <a:pPr marL="288925" lvl="1">
              <a:lnSpc>
                <a:spcPct val="100000"/>
              </a:lnSpc>
              <a:spcBef>
                <a:spcPts val="600"/>
              </a:spcBef>
              <a:spcAft>
                <a:spcPts val="600"/>
              </a:spcAft>
              <a:buFont typeface="Arial" panose="020B0604020202020204" pitchFamily="34" charset="0"/>
              <a:buChar char="•"/>
            </a:pPr>
            <a:r>
              <a:rPr lang="en-US" sz="2600" dirty="0"/>
              <a:t>Were there trends in student responses based on particular types of items/questions?</a:t>
            </a:r>
          </a:p>
          <a:p>
            <a:pPr marL="288925" lvl="1">
              <a:lnSpc>
                <a:spcPct val="100000"/>
              </a:lnSpc>
              <a:spcBef>
                <a:spcPts val="600"/>
              </a:spcBef>
              <a:spcAft>
                <a:spcPts val="600"/>
              </a:spcAft>
            </a:pPr>
            <a:r>
              <a:rPr lang="en-US" sz="2600" dirty="0"/>
              <a:t>Based on their performance, what types of instruction would benefit students?</a:t>
            </a:r>
          </a:p>
          <a:p>
            <a:pPr marL="288925" lvl="1">
              <a:lnSpc>
                <a:spcPct val="100000"/>
              </a:lnSpc>
              <a:spcBef>
                <a:spcPts val="600"/>
              </a:spcBef>
              <a:spcAft>
                <a:spcPts val="600"/>
              </a:spcAft>
              <a:buFont typeface="Arial" panose="020B0604020202020204" pitchFamily="34" charset="0"/>
              <a:buChar char="•"/>
            </a:pPr>
            <a:endParaRPr lang="en-US" sz="2600" dirty="0">
              <a:latin typeface="Century Gothic" panose="020B0502020202020204" pitchFamily="34" charset="0"/>
            </a:endParaRPr>
          </a:p>
        </p:txBody>
      </p:sp>
      <p:pic>
        <p:nvPicPr>
          <p:cNvPr id="2" name="Picture 1" descr="Natural, Scientific and Medical Wonders: Viewing wonder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877" y="3608332"/>
            <a:ext cx="3844213" cy="2494376"/>
          </a:xfrm>
          <a:prstGeom prst="rect">
            <a:avLst/>
          </a:prstGeom>
        </p:spPr>
      </p:pic>
    </p:spTree>
    <p:extLst>
      <p:ext uri="{BB962C8B-B14F-4D97-AF65-F5344CB8AC3E}">
        <p14:creationId xmlns:p14="http://schemas.microsoft.com/office/powerpoint/2010/main" val="3076953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8306"/>
            <a:ext cx="7886700" cy="656851"/>
          </a:xfrm>
        </p:spPr>
        <p:txBody>
          <a:bodyPr>
            <a:normAutofit/>
          </a:bodyPr>
          <a:lstStyle/>
          <a:p>
            <a:pPr algn="ctr"/>
            <a:r>
              <a:rPr lang="en-US" sz="3200" b="1" dirty="0">
                <a:solidFill>
                  <a:schemeClr val="accent1">
                    <a:lumMod val="50000"/>
                  </a:schemeClr>
                </a:solidFill>
                <a:latin typeface="+mn-lt"/>
              </a:rPr>
              <a:t>Local Assessment Resources in Science (LARS)</a:t>
            </a:r>
          </a:p>
        </p:txBody>
      </p:sp>
      <p:sp>
        <p:nvSpPr>
          <p:cNvPr id="3" name="Content Placeholder 2"/>
          <p:cNvSpPr>
            <a:spLocks noGrp="1"/>
          </p:cNvSpPr>
          <p:nvPr>
            <p:ph idx="1"/>
          </p:nvPr>
        </p:nvSpPr>
        <p:spPr>
          <a:xfrm>
            <a:off x="768499" y="1104861"/>
            <a:ext cx="7886700" cy="4725784"/>
          </a:xfrm>
        </p:spPr>
        <p:txBody>
          <a:bodyPr>
            <a:noAutofit/>
          </a:bodyPr>
          <a:lstStyle/>
          <a:p>
            <a:pPr marL="0" indent="0">
              <a:buNone/>
            </a:pPr>
            <a:r>
              <a:rPr lang="en-US" sz="2400" b="1" dirty="0"/>
              <a:t>Goal: </a:t>
            </a:r>
            <a:r>
              <a:rPr lang="en-US" sz="2400" dirty="0"/>
              <a:t>To help school districts in CT share locally-developed NGSS assessment resources.</a:t>
            </a:r>
          </a:p>
          <a:p>
            <a:pPr marL="0" indent="0">
              <a:buNone/>
            </a:pPr>
            <a:endParaRPr lang="en-US" sz="1000" dirty="0"/>
          </a:p>
          <a:p>
            <a:pPr marL="0" indent="0">
              <a:buNone/>
            </a:pPr>
            <a:r>
              <a:rPr lang="en-US" sz="2400" b="1" u="sng" dirty="0"/>
              <a:t>Two Types of Resources:</a:t>
            </a:r>
          </a:p>
          <a:p>
            <a:r>
              <a:rPr lang="en-US" sz="2400" dirty="0"/>
              <a:t>Student assessments (Grades K-12)</a:t>
            </a:r>
          </a:p>
          <a:p>
            <a:r>
              <a:rPr lang="en-US" sz="2400" dirty="0"/>
              <a:t>Teacher professional learning</a:t>
            </a:r>
          </a:p>
          <a:p>
            <a:pPr marL="0" indent="0">
              <a:buNone/>
            </a:pPr>
            <a:endParaRPr lang="en-US" sz="1000" dirty="0"/>
          </a:p>
          <a:p>
            <a:pPr marL="0" indent="0">
              <a:buNone/>
            </a:pPr>
            <a:r>
              <a:rPr lang="en-US" sz="2400" dirty="0"/>
              <a:t>Anyone will be able to submit resources to be considered for sharing.</a:t>
            </a:r>
          </a:p>
          <a:p>
            <a:pPr marL="0" indent="0">
              <a:buNone/>
            </a:pPr>
            <a:endParaRPr lang="en-US" sz="1000" dirty="0"/>
          </a:p>
          <a:p>
            <a:pPr marL="0" indent="0">
              <a:buNone/>
            </a:pPr>
            <a:r>
              <a:rPr lang="en-US" sz="2400" dirty="0"/>
              <a:t>Submitted resources will go through a review process to ensure they are of high quality.</a:t>
            </a:r>
          </a:p>
        </p:txBody>
      </p:sp>
      <p:pic>
        <p:nvPicPr>
          <p:cNvPr id="4" name="Picture 3" descr="Team:Oxford/biosensor realisation - 2014.igem.or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0885" y="1394110"/>
            <a:ext cx="3386674" cy="1773972"/>
          </a:xfrm>
          <a:prstGeom prst="rect">
            <a:avLst/>
          </a:prstGeom>
        </p:spPr>
      </p:pic>
    </p:spTree>
    <p:extLst>
      <p:ext uri="{BB962C8B-B14F-4D97-AF65-F5344CB8AC3E}">
        <p14:creationId xmlns:p14="http://schemas.microsoft.com/office/powerpoint/2010/main" val="1668095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9440"/>
            <a:ext cx="7886700" cy="603063"/>
          </a:xfrm>
        </p:spPr>
        <p:txBody>
          <a:bodyPr>
            <a:normAutofit/>
          </a:bodyPr>
          <a:lstStyle/>
          <a:p>
            <a:pPr algn="ctr"/>
            <a:r>
              <a:rPr lang="en-US" sz="3200" b="1" dirty="0">
                <a:solidFill>
                  <a:schemeClr val="accent1">
                    <a:lumMod val="50000"/>
                  </a:schemeClr>
                </a:solidFill>
                <a:latin typeface="+mn-lt"/>
              </a:rPr>
              <a:t>LARS: Student Assessment Review Process</a:t>
            </a:r>
          </a:p>
        </p:txBody>
      </p:sp>
      <p:pic>
        <p:nvPicPr>
          <p:cNvPr id="4" name="Picture 3"/>
          <p:cNvPicPr>
            <a:picLocks noChangeAspect="1"/>
          </p:cNvPicPr>
          <p:nvPr/>
        </p:nvPicPr>
        <p:blipFill>
          <a:blip r:embed="rId2"/>
          <a:stretch>
            <a:fillRect/>
          </a:stretch>
        </p:blipFill>
        <p:spPr>
          <a:xfrm>
            <a:off x="97758" y="1724187"/>
            <a:ext cx="3938590" cy="554934"/>
          </a:xfrm>
          <a:prstGeom prst="rect">
            <a:avLst/>
          </a:prstGeom>
        </p:spPr>
      </p:pic>
      <p:pic>
        <p:nvPicPr>
          <p:cNvPr id="5" name="Picture 4"/>
          <p:cNvPicPr>
            <a:picLocks noChangeAspect="1"/>
          </p:cNvPicPr>
          <p:nvPr/>
        </p:nvPicPr>
        <p:blipFill>
          <a:blip r:embed="rId3"/>
          <a:stretch>
            <a:fillRect/>
          </a:stretch>
        </p:blipFill>
        <p:spPr>
          <a:xfrm>
            <a:off x="97758" y="2190855"/>
            <a:ext cx="4027469" cy="3264779"/>
          </a:xfrm>
          <a:prstGeom prst="rect">
            <a:avLst/>
          </a:prstGeom>
        </p:spPr>
      </p:pic>
      <p:sp>
        <p:nvSpPr>
          <p:cNvPr id="6" name="TextBox 5"/>
          <p:cNvSpPr txBox="1"/>
          <p:nvPr/>
        </p:nvSpPr>
        <p:spPr>
          <a:xfrm>
            <a:off x="9179" y="5379923"/>
            <a:ext cx="4678540" cy="523220"/>
          </a:xfrm>
          <a:prstGeom prst="rect">
            <a:avLst/>
          </a:prstGeom>
          <a:noFill/>
        </p:spPr>
        <p:txBody>
          <a:bodyPr wrap="square" rtlCol="0">
            <a:spAutoFit/>
          </a:bodyPr>
          <a:lstStyle/>
          <a:p>
            <a:r>
              <a:rPr lang="en-US" sz="1400" dirty="0"/>
              <a:t>https://www.nextgenscience.org/sites/default/files/resource/files/Achieve%20Task%20PreScreener_Final_9.21.18.pdf</a:t>
            </a:r>
          </a:p>
        </p:txBody>
      </p:sp>
      <p:pic>
        <p:nvPicPr>
          <p:cNvPr id="7" name="Picture 6"/>
          <p:cNvPicPr>
            <a:picLocks noChangeAspect="1"/>
          </p:cNvPicPr>
          <p:nvPr/>
        </p:nvPicPr>
        <p:blipFill>
          <a:blip r:embed="rId4"/>
          <a:stretch>
            <a:fillRect/>
          </a:stretch>
        </p:blipFill>
        <p:spPr>
          <a:xfrm>
            <a:off x="2543569" y="4852664"/>
            <a:ext cx="1609725" cy="619125"/>
          </a:xfrm>
          <a:prstGeom prst="rect">
            <a:avLst/>
          </a:prstGeom>
        </p:spPr>
      </p:pic>
      <p:sp>
        <p:nvSpPr>
          <p:cNvPr id="8" name="TextBox 7"/>
          <p:cNvSpPr txBox="1"/>
          <p:nvPr/>
        </p:nvSpPr>
        <p:spPr>
          <a:xfrm>
            <a:off x="4343327" y="760096"/>
            <a:ext cx="4647875" cy="2308324"/>
          </a:xfrm>
          <a:prstGeom prst="rect">
            <a:avLst/>
          </a:prstGeom>
          <a:solidFill>
            <a:schemeClr val="accent4">
              <a:lumMod val="20000"/>
              <a:lumOff val="80000"/>
            </a:schemeClr>
          </a:solidFill>
          <a:ln w="19050">
            <a:solidFill>
              <a:schemeClr val="accent1">
                <a:lumMod val="50000"/>
              </a:schemeClr>
            </a:solidFill>
          </a:ln>
        </p:spPr>
        <p:txBody>
          <a:bodyPr wrap="none" rtlCol="0">
            <a:spAutoFit/>
          </a:bodyPr>
          <a:lstStyle/>
          <a:p>
            <a:pPr lvl="0"/>
            <a:r>
              <a:rPr lang="en-US" b="1" dirty="0"/>
              <a:t>In-Depth Assessment Task Review</a:t>
            </a:r>
          </a:p>
          <a:p>
            <a:pPr lvl="0"/>
            <a:endParaRPr lang="en-US" sz="700" b="1" dirty="0"/>
          </a:p>
          <a:p>
            <a:pPr marL="285750" lvl="0" indent="-285750">
              <a:buFont typeface="Arial" panose="020B0604020202020204" pitchFamily="34" charset="0"/>
              <a:buChar char="•"/>
            </a:pPr>
            <a:r>
              <a:rPr lang="en-US" dirty="0"/>
              <a:t>Phenomena and/or Problem </a:t>
            </a:r>
          </a:p>
          <a:p>
            <a:pPr marL="285750" lvl="0" indent="-285750">
              <a:buFont typeface="Arial" panose="020B0604020202020204" pitchFamily="34" charset="0"/>
              <a:buChar char="•"/>
            </a:pPr>
            <a:r>
              <a:rPr lang="en-US" dirty="0"/>
              <a:t>Alignment to 3D Performance Expectation(s)</a:t>
            </a:r>
          </a:p>
          <a:p>
            <a:pPr marL="285750" lvl="0" indent="-285750">
              <a:buFont typeface="Arial" panose="020B0604020202020204" pitchFamily="34" charset="0"/>
              <a:buChar char="•"/>
            </a:pPr>
            <a:r>
              <a:rPr lang="en-US" dirty="0"/>
              <a:t>Scientific Accuracy</a:t>
            </a:r>
          </a:p>
          <a:p>
            <a:pPr marL="285750" lvl="0" indent="-285750">
              <a:buFont typeface="Arial" panose="020B0604020202020204" pitchFamily="34" charset="0"/>
              <a:buChar char="•"/>
            </a:pPr>
            <a:r>
              <a:rPr lang="en-US" dirty="0"/>
              <a:t>Fair and Equitable to All Students</a:t>
            </a:r>
          </a:p>
          <a:p>
            <a:pPr marL="285750" lvl="0" indent="-285750">
              <a:buFont typeface="Arial" panose="020B0604020202020204" pitchFamily="34" charset="0"/>
              <a:buChar char="•"/>
            </a:pPr>
            <a:r>
              <a:rPr lang="en-US" dirty="0"/>
              <a:t>Scoring Guidance and Teacher Supports</a:t>
            </a:r>
          </a:p>
          <a:p>
            <a:pPr lvl="0"/>
            <a:endParaRPr lang="en-US" sz="800" dirty="0"/>
          </a:p>
          <a:p>
            <a:r>
              <a:rPr lang="en-US" dirty="0"/>
              <a:t>Feedback will be provided to the submitter.</a:t>
            </a:r>
          </a:p>
        </p:txBody>
      </p:sp>
      <p:sp>
        <p:nvSpPr>
          <p:cNvPr id="9" name="TextBox 8"/>
          <p:cNvSpPr txBox="1"/>
          <p:nvPr/>
        </p:nvSpPr>
        <p:spPr>
          <a:xfrm>
            <a:off x="4736735" y="3549264"/>
            <a:ext cx="3861057" cy="646331"/>
          </a:xfrm>
          <a:prstGeom prst="rect">
            <a:avLst/>
          </a:prstGeom>
          <a:solidFill>
            <a:schemeClr val="accent4">
              <a:lumMod val="40000"/>
              <a:lumOff val="60000"/>
            </a:schemeClr>
          </a:solidFill>
          <a:ln w="19050">
            <a:solidFill>
              <a:schemeClr val="accent1">
                <a:lumMod val="50000"/>
              </a:schemeClr>
            </a:solidFill>
          </a:ln>
        </p:spPr>
        <p:txBody>
          <a:bodyPr wrap="none" rtlCol="0">
            <a:spAutoFit/>
          </a:bodyPr>
          <a:lstStyle/>
          <a:p>
            <a:r>
              <a:rPr lang="en-US" dirty="0"/>
              <a:t>Pilot Testing</a:t>
            </a:r>
          </a:p>
          <a:p>
            <a:r>
              <a:rPr lang="en-US" dirty="0"/>
              <a:t>Scoring and Collection of Student Work</a:t>
            </a:r>
          </a:p>
        </p:txBody>
      </p:sp>
      <p:sp>
        <p:nvSpPr>
          <p:cNvPr id="10" name="Right Arrow 9"/>
          <p:cNvSpPr/>
          <p:nvPr/>
        </p:nvSpPr>
        <p:spPr>
          <a:xfrm rot="20537285">
            <a:off x="3509541" y="2742896"/>
            <a:ext cx="880946" cy="403465"/>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411951" y="3054144"/>
            <a:ext cx="457200" cy="550875"/>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6389648" y="4195595"/>
            <a:ext cx="457200" cy="550875"/>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69786" y="4759599"/>
            <a:ext cx="2716692" cy="369332"/>
          </a:xfrm>
          <a:prstGeom prst="rect">
            <a:avLst/>
          </a:prstGeom>
          <a:solidFill>
            <a:schemeClr val="accent6">
              <a:lumMod val="40000"/>
              <a:lumOff val="60000"/>
            </a:schemeClr>
          </a:solidFill>
          <a:ln w="19050">
            <a:solidFill>
              <a:schemeClr val="accent1">
                <a:lumMod val="50000"/>
              </a:schemeClr>
            </a:solidFill>
          </a:ln>
        </p:spPr>
        <p:txBody>
          <a:bodyPr wrap="square" rtlCol="0">
            <a:spAutoFit/>
          </a:bodyPr>
          <a:lstStyle/>
          <a:p>
            <a:r>
              <a:rPr lang="en-US" b="1" dirty="0"/>
              <a:t>Release to Public Web Site</a:t>
            </a:r>
          </a:p>
        </p:txBody>
      </p:sp>
      <p:sp>
        <p:nvSpPr>
          <p:cNvPr id="14" name="TextBox 13"/>
          <p:cNvSpPr txBox="1"/>
          <p:nvPr/>
        </p:nvSpPr>
        <p:spPr>
          <a:xfrm>
            <a:off x="5044251" y="5162226"/>
            <a:ext cx="3166681" cy="646331"/>
          </a:xfrm>
          <a:prstGeom prst="rect">
            <a:avLst/>
          </a:prstGeom>
          <a:noFill/>
        </p:spPr>
        <p:txBody>
          <a:bodyPr wrap="square" rtlCol="0">
            <a:spAutoFit/>
          </a:bodyPr>
          <a:lstStyle/>
          <a:p>
            <a:pPr algn="ctr"/>
            <a:r>
              <a:rPr lang="en-US" b="1" dirty="0">
                <a:solidFill>
                  <a:srgbClr val="0070C0"/>
                </a:solidFill>
              </a:rPr>
              <a:t>We hope to make some resources available this winter.</a:t>
            </a:r>
          </a:p>
        </p:txBody>
      </p:sp>
      <p:sp>
        <p:nvSpPr>
          <p:cNvPr id="15" name="TextBox 14"/>
          <p:cNvSpPr txBox="1"/>
          <p:nvPr/>
        </p:nvSpPr>
        <p:spPr>
          <a:xfrm>
            <a:off x="430544" y="969434"/>
            <a:ext cx="3116524" cy="369332"/>
          </a:xfrm>
          <a:prstGeom prst="rect">
            <a:avLst/>
          </a:prstGeom>
          <a:solidFill>
            <a:schemeClr val="accent4">
              <a:lumMod val="20000"/>
              <a:lumOff val="80000"/>
            </a:schemeClr>
          </a:solidFill>
          <a:ln w="19050">
            <a:solidFill>
              <a:schemeClr val="accent1">
                <a:lumMod val="50000"/>
              </a:schemeClr>
            </a:solidFill>
          </a:ln>
        </p:spPr>
        <p:txBody>
          <a:bodyPr wrap="square" rtlCol="0">
            <a:spAutoFit/>
          </a:bodyPr>
          <a:lstStyle/>
          <a:p>
            <a:r>
              <a:rPr lang="en-US" b="1" dirty="0"/>
              <a:t>Initial Submission of Resource</a:t>
            </a:r>
          </a:p>
        </p:txBody>
      </p:sp>
      <p:sp>
        <p:nvSpPr>
          <p:cNvPr id="16" name="Down Arrow 15"/>
          <p:cNvSpPr/>
          <p:nvPr/>
        </p:nvSpPr>
        <p:spPr>
          <a:xfrm>
            <a:off x="1838453" y="1315150"/>
            <a:ext cx="457200" cy="550875"/>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60088" y="5920796"/>
            <a:ext cx="4321761" cy="369332"/>
          </a:xfrm>
          <a:prstGeom prst="rect">
            <a:avLst/>
          </a:prstGeom>
          <a:noFill/>
        </p:spPr>
        <p:txBody>
          <a:bodyPr wrap="none" rtlCol="0">
            <a:spAutoFit/>
          </a:bodyPr>
          <a:lstStyle/>
          <a:p>
            <a:r>
              <a:rPr lang="en-US" b="1" dirty="0"/>
              <a:t>LARS Contact: Jeff Greig (jeff.greig@ct.gov)</a:t>
            </a:r>
          </a:p>
        </p:txBody>
      </p:sp>
    </p:spTree>
    <p:extLst>
      <p:ext uri="{BB962C8B-B14F-4D97-AF65-F5344CB8AC3E}">
        <p14:creationId xmlns:p14="http://schemas.microsoft.com/office/powerpoint/2010/main" val="1979898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2827446" y="3480757"/>
            <a:ext cx="3487547" cy="463725"/>
          </a:xfrm>
          <a:prstGeom prst="straightConnector1">
            <a:avLst/>
          </a:prstGeom>
          <a:ln w="412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40308" y="3901866"/>
            <a:ext cx="5574685" cy="2247624"/>
          </a:xfrm>
          <a:prstGeom prst="straightConnector1">
            <a:avLst/>
          </a:prstGeom>
          <a:ln w="412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2895183" y="95687"/>
            <a:ext cx="3360652" cy="71069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Century Gothic" panose="020B0502020202020204" pitchFamily="34" charset="0"/>
              </a:rPr>
              <a:t>Final Thought</a:t>
            </a:r>
            <a:endParaRPr lang="en-US" sz="3600" b="1" dirty="0">
              <a:latin typeface="Century Gothic" panose="020B0502020202020204" pitchFamily="34" charset="0"/>
            </a:endParaRPr>
          </a:p>
        </p:txBody>
      </p:sp>
      <p:graphicFrame>
        <p:nvGraphicFramePr>
          <p:cNvPr id="5" name="Diagram 4"/>
          <p:cNvGraphicFramePr/>
          <p:nvPr>
            <p:extLst>
              <p:ext uri="{D42A27DB-BD31-4B8C-83A1-F6EECF244321}">
                <p14:modId xmlns:p14="http://schemas.microsoft.com/office/powerpoint/2010/main" val="2043477274"/>
              </p:ext>
            </p:extLst>
          </p:nvPr>
        </p:nvGraphicFramePr>
        <p:xfrm>
          <a:off x="413171" y="806377"/>
          <a:ext cx="8117512" cy="1847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740308" y="3161997"/>
            <a:ext cx="2087138" cy="707886"/>
          </a:xfrm>
          <a:prstGeom prst="rect">
            <a:avLst/>
          </a:prstGeom>
          <a:solidFill>
            <a:schemeClr val="accent1">
              <a:lumMod val="20000"/>
              <a:lumOff val="80000"/>
            </a:schemeClr>
          </a:solidFill>
          <a:ln w="25400">
            <a:solidFill>
              <a:schemeClr val="accent1">
                <a:lumMod val="50000"/>
              </a:schemeClr>
            </a:solidFill>
          </a:ln>
        </p:spPr>
        <p:txBody>
          <a:bodyPr wrap="square" rtlCol="0">
            <a:spAutoFit/>
          </a:bodyPr>
          <a:lstStyle/>
          <a:p>
            <a:pPr algn="ctr"/>
            <a:r>
              <a:rPr lang="en-US" sz="2000" b="1" dirty="0"/>
              <a:t>Summative</a:t>
            </a:r>
          </a:p>
          <a:p>
            <a:pPr algn="ctr"/>
            <a:r>
              <a:rPr lang="en-US" sz="2000" b="1" dirty="0"/>
              <a:t>Assessments</a:t>
            </a:r>
          </a:p>
        </p:txBody>
      </p:sp>
      <p:sp>
        <p:nvSpPr>
          <p:cNvPr id="9" name="TextBox 8"/>
          <p:cNvSpPr txBox="1"/>
          <p:nvPr/>
        </p:nvSpPr>
        <p:spPr>
          <a:xfrm>
            <a:off x="2620839" y="3601176"/>
            <a:ext cx="2087138" cy="1261884"/>
          </a:xfrm>
          <a:prstGeom prst="rect">
            <a:avLst/>
          </a:prstGeom>
          <a:solidFill>
            <a:schemeClr val="accent1">
              <a:lumMod val="40000"/>
              <a:lumOff val="60000"/>
            </a:schemeClr>
          </a:solidFill>
          <a:ln w="25400">
            <a:solidFill>
              <a:schemeClr val="accent1">
                <a:lumMod val="50000"/>
              </a:schemeClr>
            </a:solidFill>
          </a:ln>
        </p:spPr>
        <p:txBody>
          <a:bodyPr wrap="square" rtlCol="0">
            <a:spAutoFit/>
          </a:bodyPr>
          <a:lstStyle/>
          <a:p>
            <a:endParaRPr lang="en-US" dirty="0"/>
          </a:p>
          <a:p>
            <a:pPr algn="ctr"/>
            <a:r>
              <a:rPr lang="en-US" sz="2000" b="1" dirty="0"/>
              <a:t>Local/Interim</a:t>
            </a:r>
          </a:p>
          <a:p>
            <a:pPr algn="ctr"/>
            <a:r>
              <a:rPr lang="en-US" sz="2000" b="1" dirty="0"/>
              <a:t>Assessments</a:t>
            </a:r>
          </a:p>
          <a:p>
            <a:endParaRPr lang="en-US" dirty="0"/>
          </a:p>
        </p:txBody>
      </p:sp>
      <p:sp>
        <p:nvSpPr>
          <p:cNvPr id="8" name="TextBox 7"/>
          <p:cNvSpPr txBox="1"/>
          <p:nvPr/>
        </p:nvSpPr>
        <p:spPr>
          <a:xfrm>
            <a:off x="4425170" y="3946827"/>
            <a:ext cx="2087138" cy="1815882"/>
          </a:xfrm>
          <a:prstGeom prst="rect">
            <a:avLst/>
          </a:prstGeom>
          <a:solidFill>
            <a:schemeClr val="accent1">
              <a:lumMod val="60000"/>
              <a:lumOff val="40000"/>
            </a:schemeClr>
          </a:solidFill>
          <a:ln w="25400">
            <a:solidFill>
              <a:schemeClr val="accent1">
                <a:lumMod val="50000"/>
              </a:schemeClr>
            </a:solidFill>
          </a:ln>
        </p:spPr>
        <p:txBody>
          <a:bodyPr wrap="square" rtlCol="0">
            <a:spAutoFit/>
          </a:bodyPr>
          <a:lstStyle/>
          <a:p>
            <a:endParaRPr lang="en-US" dirty="0"/>
          </a:p>
          <a:p>
            <a:endParaRPr lang="en-US" dirty="0"/>
          </a:p>
          <a:p>
            <a:pPr algn="ctr"/>
            <a:r>
              <a:rPr lang="en-US" sz="2000" b="1" dirty="0"/>
              <a:t>Formative</a:t>
            </a:r>
          </a:p>
          <a:p>
            <a:pPr algn="ctr"/>
            <a:r>
              <a:rPr lang="en-US" sz="2000" b="1" dirty="0"/>
              <a:t>Assessments</a:t>
            </a:r>
          </a:p>
          <a:p>
            <a:endParaRPr lang="en-US" dirty="0"/>
          </a:p>
          <a:p>
            <a:endParaRPr lang="en-US" dirty="0"/>
          </a:p>
        </p:txBody>
      </p:sp>
      <p:sp>
        <p:nvSpPr>
          <p:cNvPr id="6" name="TextBox 5"/>
          <p:cNvSpPr txBox="1"/>
          <p:nvPr/>
        </p:nvSpPr>
        <p:spPr>
          <a:xfrm>
            <a:off x="6314993" y="3625722"/>
            <a:ext cx="2001646" cy="2492990"/>
          </a:xfrm>
          <a:prstGeom prst="rect">
            <a:avLst/>
          </a:prstGeom>
          <a:solidFill>
            <a:schemeClr val="accent1">
              <a:lumMod val="75000"/>
            </a:schemeClr>
          </a:solidFill>
          <a:ln w="25400">
            <a:solidFill>
              <a:schemeClr val="accent1">
                <a:lumMod val="50000"/>
              </a:schemeClr>
            </a:solidFill>
          </a:ln>
        </p:spPr>
        <p:txBody>
          <a:bodyPr wrap="square" rtlCol="0">
            <a:spAutoFit/>
          </a:bodyPr>
          <a:lstStyle/>
          <a:p>
            <a:endParaRPr lang="en-US" dirty="0"/>
          </a:p>
          <a:p>
            <a:endParaRPr lang="en-US" dirty="0"/>
          </a:p>
          <a:p>
            <a:pPr algn="ctr"/>
            <a:r>
              <a:rPr lang="en-US" sz="2800" b="1" dirty="0"/>
              <a:t>Profiles of Student Learning</a:t>
            </a:r>
          </a:p>
          <a:p>
            <a:pPr algn="ctr"/>
            <a:endParaRPr lang="en-US" dirty="0"/>
          </a:p>
          <a:p>
            <a:endParaRPr lang="en-US" dirty="0"/>
          </a:p>
        </p:txBody>
      </p:sp>
    </p:spTree>
    <p:extLst>
      <p:ext uri="{BB962C8B-B14F-4D97-AF65-F5344CB8AC3E}">
        <p14:creationId xmlns:p14="http://schemas.microsoft.com/office/powerpoint/2010/main" val="735407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33DE-6749-4246-8EE7-4E1044B838FD}"/>
              </a:ext>
            </a:extLst>
          </p:cNvPr>
          <p:cNvSpPr>
            <a:spLocks noGrp="1"/>
          </p:cNvSpPr>
          <p:nvPr>
            <p:ph type="ctrTitle"/>
          </p:nvPr>
        </p:nvSpPr>
        <p:spPr>
          <a:xfrm>
            <a:off x="17277" y="601579"/>
            <a:ext cx="9038492" cy="1754731"/>
          </a:xfrm>
        </p:spPr>
        <p:txBody>
          <a:bodyPr>
            <a:normAutofit/>
          </a:bodyPr>
          <a:lstStyle/>
          <a:p>
            <a:r>
              <a:rPr lang="en-US" sz="5400" b="1" dirty="0">
                <a:latin typeface="+mn-lt"/>
              </a:rPr>
              <a:t>Southington’s Assessment Journey</a:t>
            </a:r>
          </a:p>
        </p:txBody>
      </p:sp>
      <p:sp>
        <p:nvSpPr>
          <p:cNvPr id="3" name="Subtitle 2">
            <a:extLst>
              <a:ext uri="{FF2B5EF4-FFF2-40B4-BE49-F238E27FC236}">
                <a16:creationId xmlns:a16="http://schemas.microsoft.com/office/drawing/2014/main" id="{0815D7AB-F957-E342-8ABF-7431E6997A3B}"/>
              </a:ext>
            </a:extLst>
          </p:cNvPr>
          <p:cNvSpPr>
            <a:spLocks noGrp="1"/>
          </p:cNvSpPr>
          <p:nvPr>
            <p:ph type="subTitle" idx="1"/>
          </p:nvPr>
        </p:nvSpPr>
        <p:spPr>
          <a:xfrm>
            <a:off x="1020012" y="2774752"/>
            <a:ext cx="7033022" cy="2527697"/>
          </a:xfrm>
        </p:spPr>
        <p:txBody>
          <a:bodyPr>
            <a:normAutofit fontScale="92500" lnSpcReduction="20000"/>
          </a:bodyPr>
          <a:lstStyle/>
          <a:p>
            <a:r>
              <a:rPr lang="en-US" sz="2700" dirty="0"/>
              <a:t>Grade 7, Life Science Unit example</a:t>
            </a:r>
          </a:p>
          <a:p>
            <a:endParaRPr lang="en-US" sz="1350" dirty="0"/>
          </a:p>
          <a:p>
            <a:r>
              <a:rPr lang="en-US" sz="2700" dirty="0"/>
              <a:t>Disruptions In Ecosystems</a:t>
            </a:r>
          </a:p>
          <a:p>
            <a:r>
              <a:rPr lang="en-US" dirty="0"/>
              <a:t>American Museum of Natural History</a:t>
            </a:r>
          </a:p>
          <a:p>
            <a:r>
              <a:rPr lang="en-US" dirty="0"/>
              <a:t>The Lawrence Hall of Science</a:t>
            </a:r>
          </a:p>
          <a:p>
            <a:r>
              <a:rPr lang="en-US" dirty="0"/>
              <a:t>NSF Funded</a:t>
            </a:r>
          </a:p>
          <a:p>
            <a:r>
              <a:rPr lang="en-US" dirty="0"/>
              <a:t>Achieve endorsed for assessments</a:t>
            </a:r>
          </a:p>
          <a:p>
            <a:endParaRPr lang="en-US" dirty="0"/>
          </a:p>
          <a:p>
            <a:endParaRPr lang="en-US" sz="2700" dirty="0"/>
          </a:p>
        </p:txBody>
      </p:sp>
    </p:spTree>
    <p:extLst>
      <p:ext uri="{BB962C8B-B14F-4D97-AF65-F5344CB8AC3E}">
        <p14:creationId xmlns:p14="http://schemas.microsoft.com/office/powerpoint/2010/main" val="84220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6986"/>
            <a:ext cx="7886700" cy="819710"/>
          </a:xfrm>
        </p:spPr>
        <p:txBody>
          <a:bodyPr>
            <a:normAutofit/>
          </a:bodyPr>
          <a:lstStyle/>
          <a:p>
            <a:pPr algn="ctr"/>
            <a:r>
              <a:rPr lang="en-US" sz="4000" b="1" dirty="0">
                <a:latin typeface="+mn-lt"/>
              </a:rPr>
              <a:t>Session Outline</a:t>
            </a:r>
          </a:p>
        </p:txBody>
      </p:sp>
      <p:sp>
        <p:nvSpPr>
          <p:cNvPr id="3" name="Content Placeholder 2"/>
          <p:cNvSpPr>
            <a:spLocks noGrp="1"/>
          </p:cNvSpPr>
          <p:nvPr>
            <p:ph idx="1"/>
          </p:nvPr>
        </p:nvSpPr>
        <p:spPr>
          <a:xfrm>
            <a:off x="628650" y="1164392"/>
            <a:ext cx="7886700" cy="4651684"/>
          </a:xfrm>
        </p:spPr>
        <p:txBody>
          <a:bodyPr>
            <a:normAutofit fontScale="55000" lnSpcReduction="20000"/>
          </a:bodyPr>
          <a:lstStyle/>
          <a:p>
            <a:r>
              <a:rPr lang="en-US" sz="3800" dirty="0"/>
              <a:t>How the assessments should support the vision and key shifts of NGSS and CT’s proposed NGSS assessment system</a:t>
            </a:r>
          </a:p>
          <a:p>
            <a:pPr marL="0" indent="0">
              <a:buNone/>
            </a:pPr>
            <a:endParaRPr lang="en-US" sz="3800" dirty="0"/>
          </a:p>
          <a:p>
            <a:r>
              <a:rPr lang="en-US" sz="3800" dirty="0"/>
              <a:t>3-D Interim Assessments Guided by Coherence, Shared Models of Learning, and Attention to Equity STEM Teaching Tool Micro-Dive</a:t>
            </a:r>
            <a:br>
              <a:rPr lang="en-US" sz="3800" dirty="0"/>
            </a:br>
            <a:endParaRPr lang="en-US" sz="3800" dirty="0"/>
          </a:p>
          <a:p>
            <a:r>
              <a:rPr lang="en-US" sz="3800" dirty="0"/>
              <a:t>Our Key Takeaways Important in our Learning about Interim Assessment</a:t>
            </a:r>
          </a:p>
          <a:p>
            <a:endParaRPr lang="en-US" sz="3800" dirty="0"/>
          </a:p>
          <a:p>
            <a:r>
              <a:rPr lang="en-US" sz="3800" dirty="0"/>
              <a:t>Statewide Initiatives to Support Interim Assessment</a:t>
            </a:r>
            <a:br>
              <a:rPr lang="en-US" sz="3800" dirty="0"/>
            </a:br>
            <a:endParaRPr lang="en-US" sz="3800" dirty="0"/>
          </a:p>
          <a:p>
            <a:r>
              <a:rPr lang="en-US" sz="3800" dirty="0"/>
              <a:t>Example of Interim Assessments Embedded in Secondary (Grade 7) Curriculum</a:t>
            </a:r>
            <a:br>
              <a:rPr lang="en-US" sz="3800" dirty="0"/>
            </a:br>
            <a:endParaRPr lang="en-US" sz="3800" dirty="0"/>
          </a:p>
        </p:txBody>
      </p:sp>
    </p:spTree>
    <p:extLst>
      <p:ext uri="{BB962C8B-B14F-4D97-AF65-F5344CB8AC3E}">
        <p14:creationId xmlns:p14="http://schemas.microsoft.com/office/powerpoint/2010/main" val="453138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91385-2F49-8447-B39F-454C36C4E068}"/>
              </a:ext>
            </a:extLst>
          </p:cNvPr>
          <p:cNvSpPr>
            <a:spLocks noGrp="1"/>
          </p:cNvSpPr>
          <p:nvPr>
            <p:ph type="title"/>
          </p:nvPr>
        </p:nvSpPr>
        <p:spPr>
          <a:xfrm>
            <a:off x="556460" y="608158"/>
            <a:ext cx="7886700" cy="994172"/>
          </a:xfrm>
        </p:spPr>
        <p:txBody>
          <a:bodyPr>
            <a:normAutofit fontScale="90000"/>
          </a:bodyPr>
          <a:lstStyle/>
          <a:p>
            <a:r>
              <a:rPr lang="en-US" b="1" dirty="0"/>
              <a:t>First Step – Claim, Evidence, Reasoning (CER) </a:t>
            </a:r>
          </a:p>
        </p:txBody>
      </p:sp>
      <p:sp>
        <p:nvSpPr>
          <p:cNvPr id="3" name="Content Placeholder 2">
            <a:extLst>
              <a:ext uri="{FF2B5EF4-FFF2-40B4-BE49-F238E27FC236}">
                <a16:creationId xmlns:a16="http://schemas.microsoft.com/office/drawing/2014/main" id="{05436BAF-04DC-BF4B-8C21-FA4AAEDEE235}"/>
              </a:ext>
            </a:extLst>
          </p:cNvPr>
          <p:cNvSpPr>
            <a:spLocks noGrp="1"/>
          </p:cNvSpPr>
          <p:nvPr>
            <p:ph idx="1"/>
          </p:nvPr>
        </p:nvSpPr>
        <p:spPr>
          <a:xfrm>
            <a:off x="628650" y="1931194"/>
            <a:ext cx="7886700" cy="3716420"/>
          </a:xfrm>
        </p:spPr>
        <p:txBody>
          <a:bodyPr>
            <a:normAutofit fontScale="77500" lnSpcReduction="20000"/>
          </a:bodyPr>
          <a:lstStyle/>
          <a:p>
            <a:r>
              <a:rPr lang="en-US" dirty="0"/>
              <a:t>Bye Bye Birdie part 1 from Data Nuggets (</a:t>
            </a:r>
            <a:r>
              <a:rPr lang="en-US" dirty="0">
                <a:hlinkClick r:id="rId3"/>
              </a:rPr>
              <a:t>http://datanuggets.org/</a:t>
            </a:r>
            <a:r>
              <a:rPr lang="en-US" dirty="0"/>
              <a:t>)</a:t>
            </a:r>
          </a:p>
          <a:p>
            <a:pPr lvl="1"/>
            <a:r>
              <a:rPr lang="en-US" dirty="0"/>
              <a:t>Data Nuggets are free classroom activities, co-designed by scientists and teachers, designed to bring contemporary research and authentic data into the classroom. Data Nuggets include a connection to the scientist behind the data and the true story of their research. Each activity gives students practice working with “messy data” and interpreting quantitative information.  Scoring rubric is provided to teachers.</a:t>
            </a:r>
          </a:p>
          <a:p>
            <a:pPr marL="342900" lvl="1" indent="0">
              <a:buNone/>
            </a:pPr>
            <a:endParaRPr lang="en-US" dirty="0"/>
          </a:p>
          <a:p>
            <a:r>
              <a:rPr lang="en-US" dirty="0"/>
              <a:t>Student work was analyzed in grade level team and teachers zeroed in on student struggles to identify evidence and connect evidence to their claim (falling into the 3-5 grade band on the Engaging in argument from evidence progressions) but teachers found it difficult to hone in on student weaknesses.</a:t>
            </a:r>
          </a:p>
          <a:p>
            <a:endParaRPr lang="en-US" dirty="0"/>
          </a:p>
        </p:txBody>
      </p:sp>
    </p:spTree>
    <p:extLst>
      <p:ext uri="{BB962C8B-B14F-4D97-AF65-F5344CB8AC3E}">
        <p14:creationId xmlns:p14="http://schemas.microsoft.com/office/powerpoint/2010/main" val="587906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BB1134-1DF9-E242-ADCD-268889EADFF6}"/>
              </a:ext>
            </a:extLst>
          </p:cNvPr>
          <p:cNvPicPr>
            <a:picLocks noChangeAspect="1"/>
          </p:cNvPicPr>
          <p:nvPr/>
        </p:nvPicPr>
        <p:blipFill>
          <a:blip r:embed="rId2"/>
          <a:stretch>
            <a:fillRect/>
          </a:stretch>
        </p:blipFill>
        <p:spPr>
          <a:xfrm>
            <a:off x="-257174" y="857250"/>
            <a:ext cx="4000500" cy="5143500"/>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085052B6-D14D-E84F-82D7-BC8B88BEA047}"/>
              </a:ext>
            </a:extLst>
          </p:cNvPr>
          <p:cNvPicPr>
            <a:picLocks noChangeAspect="1"/>
          </p:cNvPicPr>
          <p:nvPr/>
        </p:nvPicPr>
        <p:blipFill>
          <a:blip r:embed="rId3"/>
          <a:stretch>
            <a:fillRect/>
          </a:stretch>
        </p:blipFill>
        <p:spPr>
          <a:xfrm>
            <a:off x="3387437" y="857250"/>
            <a:ext cx="4000500" cy="5143500"/>
          </a:xfrm>
          <a:prstGeom prst="rect">
            <a:avLst/>
          </a:prstGeom>
        </p:spPr>
      </p:pic>
      <p:pic>
        <p:nvPicPr>
          <p:cNvPr id="5" name="Picture 4" descr="A picture containing map&#10;&#10;Description automatically generated">
            <a:extLst>
              <a:ext uri="{FF2B5EF4-FFF2-40B4-BE49-F238E27FC236}">
                <a16:creationId xmlns:a16="http://schemas.microsoft.com/office/drawing/2014/main" id="{310FA71B-7833-804F-88A0-A0CDDD3FE4E1}"/>
              </a:ext>
            </a:extLst>
          </p:cNvPr>
          <p:cNvPicPr>
            <a:picLocks noChangeAspect="1"/>
          </p:cNvPicPr>
          <p:nvPr/>
        </p:nvPicPr>
        <p:blipFill>
          <a:blip r:embed="rId4"/>
          <a:stretch>
            <a:fillRect/>
          </a:stretch>
        </p:blipFill>
        <p:spPr>
          <a:xfrm>
            <a:off x="5627976" y="857251"/>
            <a:ext cx="4000500" cy="5177117"/>
          </a:xfrm>
          <a:prstGeom prst="rect">
            <a:avLst/>
          </a:prstGeom>
        </p:spPr>
      </p:pic>
    </p:spTree>
    <p:extLst>
      <p:ext uri="{BB962C8B-B14F-4D97-AF65-F5344CB8AC3E}">
        <p14:creationId xmlns:p14="http://schemas.microsoft.com/office/powerpoint/2010/main" val="731394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827182D-1B98-B341-9DE6-B3671AA54517}"/>
              </a:ext>
            </a:extLst>
          </p:cNvPr>
          <p:cNvSpPr>
            <a:spLocks noGrp="1"/>
          </p:cNvSpPr>
          <p:nvPr>
            <p:ph idx="1"/>
          </p:nvPr>
        </p:nvSpPr>
        <p:spPr>
          <a:xfrm>
            <a:off x="445770" y="1511068"/>
            <a:ext cx="7886700" cy="4334351"/>
          </a:xfrm>
        </p:spPr>
        <p:txBody>
          <a:bodyPr>
            <a:normAutofit fontScale="70000" lnSpcReduction="20000"/>
          </a:bodyPr>
          <a:lstStyle/>
          <a:p>
            <a:pPr marL="0" indent="0">
              <a:buNone/>
            </a:pPr>
            <a:r>
              <a:rPr lang="en-US" dirty="0"/>
              <a:t>Given a scientific question, data table and graph students were asked:</a:t>
            </a:r>
          </a:p>
          <a:p>
            <a:pPr marL="0" indent="0">
              <a:buNone/>
            </a:pPr>
            <a:endParaRPr lang="en-US" sz="1500" dirty="0"/>
          </a:p>
          <a:p>
            <a:r>
              <a:rPr lang="en-US" dirty="0"/>
              <a:t>Identify any changes, trends, or differences you see in your graph. Draw arrows pointing out what you see, and write one sentence describing what you see next to each arrow.</a:t>
            </a:r>
          </a:p>
          <a:p>
            <a:endParaRPr lang="en-US" dirty="0"/>
          </a:p>
          <a:p>
            <a:r>
              <a:rPr lang="en-US" dirty="0"/>
              <a:t>Interpret the data: Make a claim that answers the scientific question</a:t>
            </a:r>
          </a:p>
          <a:p>
            <a:pPr marL="0" indent="0">
              <a:buNone/>
            </a:pPr>
            <a:endParaRPr lang="en-US" dirty="0"/>
          </a:p>
          <a:p>
            <a:r>
              <a:rPr lang="en-US" dirty="0"/>
              <a:t>What evidence was used to write your claim? Reference specific parts of the tables or graph.</a:t>
            </a:r>
          </a:p>
          <a:p>
            <a:pPr marL="0" indent="0">
              <a:buNone/>
            </a:pPr>
            <a:endParaRPr lang="en-US" dirty="0"/>
          </a:p>
          <a:p>
            <a:r>
              <a:rPr lang="en-US" dirty="0"/>
              <a:t>Explain your reasoning and why the evidence supports your claim. </a:t>
            </a:r>
          </a:p>
          <a:p>
            <a:endParaRPr lang="en-US" dirty="0"/>
          </a:p>
          <a:p>
            <a:endParaRPr lang="en-US" dirty="0"/>
          </a:p>
        </p:txBody>
      </p:sp>
      <p:sp>
        <p:nvSpPr>
          <p:cNvPr id="6" name="TextBox 5">
            <a:extLst>
              <a:ext uri="{FF2B5EF4-FFF2-40B4-BE49-F238E27FC236}">
                <a16:creationId xmlns:a16="http://schemas.microsoft.com/office/drawing/2014/main" id="{3AB96E98-E93F-AB4F-BB0D-C206F77FE571}"/>
              </a:ext>
            </a:extLst>
          </p:cNvPr>
          <p:cNvSpPr txBox="1"/>
          <p:nvPr/>
        </p:nvSpPr>
        <p:spPr>
          <a:xfrm>
            <a:off x="1360170" y="763355"/>
            <a:ext cx="6423660" cy="523220"/>
          </a:xfrm>
          <a:prstGeom prst="rect">
            <a:avLst/>
          </a:prstGeom>
          <a:noFill/>
        </p:spPr>
        <p:txBody>
          <a:bodyPr wrap="square" rtlCol="0">
            <a:spAutoFit/>
          </a:bodyPr>
          <a:lstStyle/>
          <a:p>
            <a:pPr algn="ctr"/>
            <a:r>
              <a:rPr lang="en-US" sz="2800" b="1" dirty="0"/>
              <a:t>Original Bye Bye Birdie Assessment</a:t>
            </a:r>
          </a:p>
        </p:txBody>
      </p:sp>
    </p:spTree>
    <p:extLst>
      <p:ext uri="{BB962C8B-B14F-4D97-AF65-F5344CB8AC3E}">
        <p14:creationId xmlns:p14="http://schemas.microsoft.com/office/powerpoint/2010/main" val="1321485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BBA0-8802-D242-9CEB-5113DD92F0B3}"/>
              </a:ext>
            </a:extLst>
          </p:cNvPr>
          <p:cNvSpPr>
            <a:spLocks noGrp="1"/>
          </p:cNvSpPr>
          <p:nvPr>
            <p:ph type="title"/>
          </p:nvPr>
        </p:nvSpPr>
        <p:spPr>
          <a:xfrm>
            <a:off x="628650" y="868204"/>
            <a:ext cx="7886700" cy="686276"/>
          </a:xfrm>
        </p:spPr>
        <p:txBody>
          <a:bodyPr>
            <a:normAutofit fontScale="90000"/>
          </a:bodyPr>
          <a:lstStyle/>
          <a:p>
            <a:pPr algn="ctr"/>
            <a:r>
              <a:rPr lang="en-US" dirty="0"/>
              <a:t>Revised Assessment</a:t>
            </a:r>
          </a:p>
        </p:txBody>
      </p:sp>
      <p:sp>
        <p:nvSpPr>
          <p:cNvPr id="3" name="Content Placeholder 2">
            <a:extLst>
              <a:ext uri="{FF2B5EF4-FFF2-40B4-BE49-F238E27FC236}">
                <a16:creationId xmlns:a16="http://schemas.microsoft.com/office/drawing/2014/main" id="{E5968DBE-9A04-E447-A664-9849B473CE2C}"/>
              </a:ext>
            </a:extLst>
          </p:cNvPr>
          <p:cNvSpPr>
            <a:spLocks noGrp="1"/>
          </p:cNvSpPr>
          <p:nvPr>
            <p:ph idx="1"/>
          </p:nvPr>
        </p:nvSpPr>
        <p:spPr>
          <a:xfrm>
            <a:off x="628650" y="1554480"/>
            <a:ext cx="7886700" cy="4331970"/>
          </a:xfrm>
        </p:spPr>
        <p:txBody>
          <a:bodyPr>
            <a:normAutofit fontScale="85000" lnSpcReduction="20000"/>
          </a:bodyPr>
          <a:lstStyle/>
          <a:p>
            <a:r>
              <a:rPr lang="en-US" dirty="0"/>
              <a:t>Identify </a:t>
            </a:r>
            <a:r>
              <a:rPr lang="en-US" i="1" dirty="0"/>
              <a:t>one change </a:t>
            </a:r>
            <a:r>
              <a:rPr lang="en-US" dirty="0"/>
              <a:t>and </a:t>
            </a:r>
            <a:r>
              <a:rPr lang="en-US" i="1" dirty="0"/>
              <a:t>one trend </a:t>
            </a:r>
            <a:r>
              <a:rPr lang="en-US" dirty="0"/>
              <a:t>you see in the graph. Draw arrows pointing out what you see, and write one sentence describing what you see next to each arrow.</a:t>
            </a:r>
          </a:p>
          <a:p>
            <a:endParaRPr lang="en-US" dirty="0"/>
          </a:p>
          <a:p>
            <a:r>
              <a:rPr lang="en-US" dirty="0"/>
              <a:t>Make a claim that answers the scientific question.</a:t>
            </a:r>
          </a:p>
          <a:p>
            <a:endParaRPr lang="en-US" dirty="0"/>
          </a:p>
          <a:p>
            <a:r>
              <a:rPr lang="en-US" dirty="0"/>
              <a:t>Describe how evidence from the table supports your claim. </a:t>
            </a:r>
          </a:p>
          <a:p>
            <a:r>
              <a:rPr lang="en-US" dirty="0"/>
              <a:t>Describe how evidence from the graph supports your claim.</a:t>
            </a:r>
          </a:p>
          <a:p>
            <a:pPr marL="0" indent="0">
              <a:buNone/>
            </a:pPr>
            <a:endParaRPr lang="en-US" dirty="0"/>
          </a:p>
          <a:p>
            <a:r>
              <a:rPr lang="en-US" dirty="0"/>
              <a:t>Use the table and/or graph to predict how many birds will be counted in the year you graduate from high school, 2025. Explain how you used the data to make your prediction.</a:t>
            </a:r>
          </a:p>
          <a:p>
            <a:endParaRPr lang="en-US" dirty="0"/>
          </a:p>
        </p:txBody>
      </p:sp>
    </p:spTree>
    <p:extLst>
      <p:ext uri="{BB962C8B-B14F-4D97-AF65-F5344CB8AC3E}">
        <p14:creationId xmlns:p14="http://schemas.microsoft.com/office/powerpoint/2010/main" val="2574037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64B6-CEBD-6648-BF15-BD66B0D4B656}"/>
              </a:ext>
            </a:extLst>
          </p:cNvPr>
          <p:cNvSpPr>
            <a:spLocks noGrp="1"/>
          </p:cNvSpPr>
          <p:nvPr>
            <p:ph type="title"/>
          </p:nvPr>
        </p:nvSpPr>
        <p:spPr>
          <a:xfrm>
            <a:off x="628650" y="659768"/>
            <a:ext cx="7886700" cy="994172"/>
          </a:xfrm>
        </p:spPr>
        <p:txBody>
          <a:bodyPr>
            <a:normAutofit fontScale="90000"/>
          </a:bodyPr>
          <a:lstStyle/>
          <a:p>
            <a:pPr algn="ctr"/>
            <a:r>
              <a:rPr lang="en-US" b="1" dirty="0"/>
              <a:t>CER Scaffolding in Disruptions Unit</a:t>
            </a:r>
          </a:p>
        </p:txBody>
      </p:sp>
      <p:sp>
        <p:nvSpPr>
          <p:cNvPr id="3" name="Content Placeholder 2">
            <a:extLst>
              <a:ext uri="{FF2B5EF4-FFF2-40B4-BE49-F238E27FC236}">
                <a16:creationId xmlns:a16="http://schemas.microsoft.com/office/drawing/2014/main" id="{9E43D64A-EEF6-3C44-B13E-ACF322FDC353}"/>
              </a:ext>
            </a:extLst>
          </p:cNvPr>
          <p:cNvSpPr>
            <a:spLocks noGrp="1"/>
          </p:cNvSpPr>
          <p:nvPr>
            <p:ph idx="1"/>
          </p:nvPr>
        </p:nvSpPr>
        <p:spPr>
          <a:xfrm>
            <a:off x="628650" y="1891069"/>
            <a:ext cx="7886700" cy="3971498"/>
          </a:xfrm>
        </p:spPr>
        <p:txBody>
          <a:bodyPr>
            <a:normAutofit fontScale="85000" lnSpcReduction="20000"/>
          </a:bodyPr>
          <a:lstStyle/>
          <a:p>
            <a:r>
              <a:rPr lang="en-US" dirty="0"/>
              <a:t>Question: Record the question “What effect does a large population of deer have on an ecosystem?” </a:t>
            </a:r>
          </a:p>
          <a:p>
            <a:r>
              <a:rPr lang="en-US" b="1" dirty="0"/>
              <a:t>Evidence: </a:t>
            </a:r>
            <a:r>
              <a:rPr lang="en-US" dirty="0"/>
              <a:t>Examine information and data from the reading. </a:t>
            </a:r>
          </a:p>
          <a:p>
            <a:r>
              <a:rPr lang="en-US" dirty="0"/>
              <a:t>Science Concepts: List any science concepts that are connected to the evidence and might help answer the question. </a:t>
            </a:r>
          </a:p>
          <a:p>
            <a:r>
              <a:rPr lang="en-US" dirty="0"/>
              <a:t>Scientific Reasoning: Describe the scientific reasoning that connects the evidence and science concepts to the question you are trying to answer. </a:t>
            </a:r>
          </a:p>
          <a:p>
            <a:r>
              <a:rPr lang="en-US" dirty="0"/>
              <a:t>Claim: Based on the evidence of patterns in the data and on your scientific reasoning, state your claim about the effect of a large population of deer on an ecosystem</a:t>
            </a:r>
          </a:p>
          <a:p>
            <a:endParaRPr lang="en-US" dirty="0"/>
          </a:p>
        </p:txBody>
      </p:sp>
    </p:spTree>
    <p:extLst>
      <p:ext uri="{BB962C8B-B14F-4D97-AF65-F5344CB8AC3E}">
        <p14:creationId xmlns:p14="http://schemas.microsoft.com/office/powerpoint/2010/main" val="421999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8A4CE-6106-B74F-89C5-33222C497974}"/>
              </a:ext>
            </a:extLst>
          </p:cNvPr>
          <p:cNvSpPr>
            <a:spLocks noGrp="1"/>
          </p:cNvSpPr>
          <p:nvPr>
            <p:ph type="title"/>
          </p:nvPr>
        </p:nvSpPr>
        <p:spPr>
          <a:xfrm>
            <a:off x="628650" y="544734"/>
            <a:ext cx="7886700" cy="994172"/>
          </a:xfrm>
        </p:spPr>
        <p:txBody>
          <a:bodyPr>
            <a:normAutofit fontScale="90000"/>
          </a:bodyPr>
          <a:lstStyle/>
          <a:p>
            <a:pPr algn="ctr"/>
            <a:r>
              <a:rPr lang="en-US" b="1" dirty="0"/>
              <a:t>CER Rubric Developed for Grades 6-8</a:t>
            </a:r>
          </a:p>
        </p:txBody>
      </p:sp>
      <p:sp>
        <p:nvSpPr>
          <p:cNvPr id="3" name="Content Placeholder 2">
            <a:extLst>
              <a:ext uri="{FF2B5EF4-FFF2-40B4-BE49-F238E27FC236}">
                <a16:creationId xmlns:a16="http://schemas.microsoft.com/office/drawing/2014/main" id="{5B7683B9-41B0-4D49-9836-2D5042EA38FE}"/>
              </a:ext>
            </a:extLst>
          </p:cNvPr>
          <p:cNvSpPr>
            <a:spLocks noGrp="1"/>
          </p:cNvSpPr>
          <p:nvPr>
            <p:ph idx="1"/>
          </p:nvPr>
        </p:nvSpPr>
        <p:spPr>
          <a:xfrm>
            <a:off x="628650" y="1725930"/>
            <a:ext cx="7886700" cy="3966210"/>
          </a:xfrm>
        </p:spPr>
        <p:txBody>
          <a:bodyPr>
            <a:normAutofit fontScale="92500" lnSpcReduction="20000"/>
          </a:bodyPr>
          <a:lstStyle/>
          <a:p>
            <a:r>
              <a:rPr lang="en-US" dirty="0"/>
              <a:t>The rubric to evaluate CERs provided consistency but limited SEP and CCC information</a:t>
            </a:r>
          </a:p>
          <a:p>
            <a:endParaRPr lang="en-US" dirty="0"/>
          </a:p>
          <a:p>
            <a:r>
              <a:rPr lang="en-US" dirty="0"/>
              <a:t>Our emphasis the past two years has been on NGSS instruction with the CERs our primary assessment tool</a:t>
            </a:r>
          </a:p>
          <a:p>
            <a:endParaRPr lang="en-US" dirty="0"/>
          </a:p>
          <a:p>
            <a:r>
              <a:rPr lang="en-US" dirty="0"/>
              <a:t>This year teachers have recognized the need to zero in on specific SEPs and CCCs</a:t>
            </a:r>
          </a:p>
          <a:p>
            <a:endParaRPr lang="en-US" dirty="0"/>
          </a:p>
          <a:p>
            <a:r>
              <a:rPr lang="en-US" dirty="0"/>
              <a:t>And the need for 3-D assessments to measure student progress in SEPs and CCCs</a:t>
            </a:r>
          </a:p>
        </p:txBody>
      </p:sp>
    </p:spTree>
    <p:extLst>
      <p:ext uri="{BB962C8B-B14F-4D97-AF65-F5344CB8AC3E}">
        <p14:creationId xmlns:p14="http://schemas.microsoft.com/office/powerpoint/2010/main" val="4034055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3E97-CAC0-2E40-9358-8FB5963A2A3B}"/>
              </a:ext>
            </a:extLst>
          </p:cNvPr>
          <p:cNvSpPr>
            <a:spLocks noGrp="1"/>
          </p:cNvSpPr>
          <p:nvPr>
            <p:ph type="title"/>
          </p:nvPr>
        </p:nvSpPr>
        <p:spPr>
          <a:xfrm>
            <a:off x="628650" y="634007"/>
            <a:ext cx="7886700" cy="994172"/>
          </a:xfrm>
        </p:spPr>
        <p:txBody>
          <a:bodyPr/>
          <a:lstStyle/>
          <a:p>
            <a:pPr algn="ctr"/>
            <a:r>
              <a:rPr lang="en-US" b="1" dirty="0"/>
              <a:t>Ongoing Assessment Work</a:t>
            </a:r>
          </a:p>
        </p:txBody>
      </p:sp>
      <p:sp>
        <p:nvSpPr>
          <p:cNvPr id="3" name="Content Placeholder 2">
            <a:extLst>
              <a:ext uri="{FF2B5EF4-FFF2-40B4-BE49-F238E27FC236}">
                <a16:creationId xmlns:a16="http://schemas.microsoft.com/office/drawing/2014/main" id="{802856AE-CBCA-2248-B2E2-032C231FD944}"/>
              </a:ext>
            </a:extLst>
          </p:cNvPr>
          <p:cNvSpPr>
            <a:spLocks noGrp="1"/>
          </p:cNvSpPr>
          <p:nvPr>
            <p:ph idx="1"/>
          </p:nvPr>
        </p:nvSpPr>
        <p:spPr>
          <a:xfrm>
            <a:off x="628650" y="1940719"/>
            <a:ext cx="7886700" cy="3786188"/>
          </a:xfrm>
        </p:spPr>
        <p:txBody>
          <a:bodyPr>
            <a:normAutofit fontScale="77500" lnSpcReduction="20000"/>
          </a:bodyPr>
          <a:lstStyle/>
          <a:p>
            <a:r>
              <a:rPr lang="en-US" dirty="0"/>
              <a:t>We began this year with discussions about what are we really measuring and where are our students struggling (SEPs and CCCs)</a:t>
            </a:r>
          </a:p>
          <a:p>
            <a:endParaRPr lang="en-US" dirty="0"/>
          </a:p>
          <a:p>
            <a:r>
              <a:rPr lang="en-US" dirty="0"/>
              <a:t>We used appendices </a:t>
            </a:r>
            <a:r>
              <a:rPr lang="en-US" dirty="0">
                <a:hlinkClick r:id="rId2"/>
              </a:rPr>
              <a:t>F (SEPs) </a:t>
            </a:r>
            <a:r>
              <a:rPr lang="en-US" dirty="0"/>
              <a:t>and </a:t>
            </a:r>
            <a:r>
              <a:rPr lang="en-US" dirty="0">
                <a:hlinkClick r:id="rId3"/>
              </a:rPr>
              <a:t>G (CCCs)</a:t>
            </a:r>
            <a:r>
              <a:rPr lang="en-US" u="sng" dirty="0">
                <a:hlinkClick r:id="rId3"/>
              </a:rPr>
              <a:t> </a:t>
            </a:r>
            <a:r>
              <a:rPr lang="en-US" dirty="0"/>
              <a:t>to focus our assessments on Practices and cross cutting concepts.</a:t>
            </a:r>
          </a:p>
          <a:p>
            <a:pPr marL="0" indent="0">
              <a:buNone/>
            </a:pPr>
            <a:endParaRPr lang="en-US" dirty="0"/>
          </a:p>
          <a:p>
            <a:r>
              <a:rPr lang="en-US" dirty="0"/>
              <a:t>We revised the Bye Bye Birdie assessment and rubric to measure student abilities to analyze and interpret data, and identify patterns</a:t>
            </a:r>
          </a:p>
          <a:p>
            <a:endParaRPr lang="en-US" dirty="0"/>
          </a:p>
          <a:p>
            <a:r>
              <a:rPr lang="en-US" dirty="0"/>
              <a:t>Teachers began identifying other assessments (</a:t>
            </a:r>
            <a:r>
              <a:rPr lang="en-US" dirty="0">
                <a:hlinkClick r:id="rId4"/>
              </a:rPr>
              <a:t>CT Interims</a:t>
            </a:r>
            <a:r>
              <a:rPr lang="en-US" dirty="0"/>
              <a:t>, </a:t>
            </a:r>
            <a:r>
              <a:rPr lang="en-US" dirty="0">
                <a:hlinkClick r:id="rId5"/>
              </a:rPr>
              <a:t>SNAP</a:t>
            </a:r>
            <a:r>
              <a:rPr lang="en-US" dirty="0"/>
              <a:t>, </a:t>
            </a:r>
            <a:r>
              <a:rPr lang="en-US" dirty="0">
                <a:hlinkClick r:id="rId6"/>
              </a:rPr>
              <a:t>NextGenAssessment/Concord</a:t>
            </a:r>
            <a:r>
              <a:rPr lang="en-US" dirty="0"/>
              <a:t>) that best fit our curriculum units</a:t>
            </a:r>
          </a:p>
        </p:txBody>
      </p:sp>
    </p:spTree>
    <p:extLst>
      <p:ext uri="{BB962C8B-B14F-4D97-AF65-F5344CB8AC3E}">
        <p14:creationId xmlns:p14="http://schemas.microsoft.com/office/powerpoint/2010/main" val="3232731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0319D8-D15F-334D-80AF-CC5B85AF88B0}"/>
              </a:ext>
            </a:extLst>
          </p:cNvPr>
          <p:cNvSpPr>
            <a:spLocks noGrp="1"/>
          </p:cNvSpPr>
          <p:nvPr>
            <p:ph idx="1"/>
          </p:nvPr>
        </p:nvSpPr>
        <p:spPr>
          <a:xfrm>
            <a:off x="479425" y="1726128"/>
            <a:ext cx="8185150" cy="4009192"/>
          </a:xfrm>
        </p:spPr>
        <p:txBody>
          <a:bodyPr>
            <a:normAutofit fontScale="62500" lnSpcReduction="20000"/>
          </a:bodyPr>
          <a:lstStyle/>
          <a:p>
            <a:pPr marL="0" indent="0">
              <a:buNone/>
            </a:pPr>
            <a:r>
              <a:rPr lang="en-US" b="1" u="sng" dirty="0">
                <a:solidFill>
                  <a:schemeClr val="accent1"/>
                </a:solidFill>
              </a:rPr>
              <a:t>Grade 6 – Thermal Energy</a:t>
            </a:r>
            <a:endParaRPr lang="en-US" b="1" dirty="0">
              <a:solidFill>
                <a:schemeClr val="accent1"/>
              </a:solidFill>
            </a:endParaRPr>
          </a:p>
          <a:p>
            <a:pPr marL="0" indent="0">
              <a:buNone/>
            </a:pPr>
            <a:r>
              <a:rPr lang="en-US" dirty="0"/>
              <a:t> </a:t>
            </a:r>
          </a:p>
          <a:p>
            <a:pPr marL="0" indent="0">
              <a:buNone/>
            </a:pPr>
            <a:r>
              <a:rPr lang="en-US" dirty="0"/>
              <a:t>MS Matter and Its Interactions Item 1 (Tea Kettle)  - Using Models, Cause and Effect</a:t>
            </a:r>
          </a:p>
          <a:p>
            <a:pPr marL="0" indent="0">
              <a:buNone/>
            </a:pPr>
            <a:r>
              <a:rPr lang="en-US" dirty="0"/>
              <a:t> </a:t>
            </a:r>
          </a:p>
          <a:p>
            <a:pPr marL="0" indent="0">
              <a:buNone/>
            </a:pPr>
            <a:r>
              <a:rPr lang="en-US" b="1" u="sng" dirty="0">
                <a:solidFill>
                  <a:schemeClr val="accent1"/>
                </a:solidFill>
              </a:rPr>
              <a:t>Grade 7 – Growth in Living Things</a:t>
            </a:r>
            <a:endParaRPr lang="en-US" b="1" dirty="0">
              <a:solidFill>
                <a:schemeClr val="accent1"/>
              </a:solidFill>
            </a:endParaRPr>
          </a:p>
          <a:p>
            <a:pPr marL="0" indent="0">
              <a:buNone/>
            </a:pPr>
            <a:r>
              <a:rPr lang="en-US" dirty="0"/>
              <a:t> </a:t>
            </a:r>
          </a:p>
          <a:p>
            <a:pPr marL="0" indent="0">
              <a:buNone/>
            </a:pPr>
            <a:r>
              <a:rPr lang="en-US" dirty="0"/>
              <a:t>MS Matter and Its Interactions Item 2 (Chemical Reaction) – Analyzing Data, Systems	</a:t>
            </a:r>
          </a:p>
          <a:p>
            <a:pPr marL="0" indent="0">
              <a:buNone/>
            </a:pPr>
            <a:r>
              <a:rPr lang="en-US" dirty="0"/>
              <a:t> </a:t>
            </a:r>
          </a:p>
          <a:p>
            <a:pPr marL="0" indent="0">
              <a:buNone/>
            </a:pPr>
            <a:r>
              <a:rPr lang="en-US" b="1" u="sng" dirty="0">
                <a:solidFill>
                  <a:schemeClr val="accent1"/>
                </a:solidFill>
              </a:rPr>
              <a:t>Grade 8 – Forces and Motion</a:t>
            </a:r>
            <a:endParaRPr lang="en-US" b="1" dirty="0">
              <a:solidFill>
                <a:schemeClr val="accent1"/>
              </a:solidFill>
            </a:endParaRPr>
          </a:p>
          <a:p>
            <a:pPr marL="0" indent="0">
              <a:buNone/>
            </a:pPr>
            <a:r>
              <a:rPr lang="en-US" dirty="0"/>
              <a:t> </a:t>
            </a:r>
          </a:p>
          <a:p>
            <a:pPr marL="0" indent="0">
              <a:buNone/>
            </a:pPr>
            <a:r>
              <a:rPr lang="en-US" dirty="0"/>
              <a:t>MS Forces, Interactions and Energy Item 1 (block and string) – Analyzing data plan investigations</a:t>
            </a:r>
          </a:p>
          <a:p>
            <a:endParaRPr lang="en-US" dirty="0"/>
          </a:p>
        </p:txBody>
      </p:sp>
      <p:sp>
        <p:nvSpPr>
          <p:cNvPr id="4" name="Title 1">
            <a:extLst>
              <a:ext uri="{FF2B5EF4-FFF2-40B4-BE49-F238E27FC236}">
                <a16:creationId xmlns:a16="http://schemas.microsoft.com/office/drawing/2014/main" id="{AFFB7F7E-7192-804F-A41F-2AB35306BCCB}"/>
              </a:ext>
            </a:extLst>
          </p:cNvPr>
          <p:cNvSpPr>
            <a:spLocks noGrp="1"/>
          </p:cNvSpPr>
          <p:nvPr>
            <p:ph type="title"/>
          </p:nvPr>
        </p:nvSpPr>
        <p:spPr>
          <a:xfrm>
            <a:off x="0" y="857251"/>
            <a:ext cx="8515350" cy="994172"/>
          </a:xfrm>
        </p:spPr>
        <p:txBody>
          <a:bodyPr>
            <a:normAutofit fontScale="90000"/>
          </a:bodyPr>
          <a:lstStyle/>
          <a:p>
            <a:pPr algn="ctr"/>
            <a:r>
              <a:rPr lang="en-US" b="1" dirty="0"/>
              <a:t>Ongoing Assessment Work – Use of CT Interims</a:t>
            </a:r>
          </a:p>
        </p:txBody>
      </p:sp>
    </p:spTree>
    <p:extLst>
      <p:ext uri="{BB962C8B-B14F-4D97-AF65-F5344CB8AC3E}">
        <p14:creationId xmlns:p14="http://schemas.microsoft.com/office/powerpoint/2010/main" val="1388828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0319D8-D15F-334D-80AF-CC5B85AF88B0}"/>
              </a:ext>
            </a:extLst>
          </p:cNvPr>
          <p:cNvSpPr>
            <a:spLocks noGrp="1"/>
          </p:cNvSpPr>
          <p:nvPr>
            <p:ph idx="1"/>
          </p:nvPr>
        </p:nvSpPr>
        <p:spPr>
          <a:xfrm>
            <a:off x="628650" y="1511498"/>
            <a:ext cx="7886700" cy="4294942"/>
          </a:xfrm>
        </p:spPr>
        <p:txBody>
          <a:bodyPr>
            <a:normAutofit fontScale="70000" lnSpcReduction="20000"/>
          </a:bodyPr>
          <a:lstStyle/>
          <a:p>
            <a:r>
              <a:rPr lang="en-US" dirty="0"/>
              <a:t>We recognize the importance of reviewing student work (big lift – time consuming)</a:t>
            </a:r>
          </a:p>
          <a:p>
            <a:endParaRPr lang="en-US" sz="1100" dirty="0"/>
          </a:p>
          <a:p>
            <a:r>
              <a:rPr lang="en-US" dirty="0"/>
              <a:t>We recognize the importance of the assessments “fitting” our curriculum – measuring practices and cross-cutting concepts consistent with our curriculum</a:t>
            </a:r>
          </a:p>
          <a:p>
            <a:pPr marL="0" indent="0">
              <a:buNone/>
            </a:pPr>
            <a:endParaRPr lang="en-US" sz="1100" dirty="0"/>
          </a:p>
          <a:p>
            <a:r>
              <a:rPr lang="en-US" dirty="0"/>
              <a:t>We will administer an interim assessment, all students in a grade level within a window of time, during each unit of study, by the midpoint of the unit – to allow time for the results to inform our instruction</a:t>
            </a:r>
          </a:p>
          <a:p>
            <a:endParaRPr lang="en-US" sz="1000" dirty="0"/>
          </a:p>
          <a:p>
            <a:r>
              <a:rPr lang="en-US" dirty="0"/>
              <a:t>We’re using some readily available, some modified and some of our own via Canvas. </a:t>
            </a:r>
          </a:p>
          <a:p>
            <a:endParaRPr lang="en-US" dirty="0"/>
          </a:p>
          <a:p>
            <a:r>
              <a:rPr lang="en-US" dirty="0"/>
              <a:t>Teachers are beginning to understand that our alignment is with the intent of the Framework, not the PEs of the NGSS</a:t>
            </a:r>
          </a:p>
        </p:txBody>
      </p:sp>
      <p:sp>
        <p:nvSpPr>
          <p:cNvPr id="4" name="Title 1">
            <a:extLst>
              <a:ext uri="{FF2B5EF4-FFF2-40B4-BE49-F238E27FC236}">
                <a16:creationId xmlns:a16="http://schemas.microsoft.com/office/drawing/2014/main" id="{AFFB7F7E-7192-804F-A41F-2AB35306BCCB}"/>
              </a:ext>
            </a:extLst>
          </p:cNvPr>
          <p:cNvSpPr>
            <a:spLocks noGrp="1"/>
          </p:cNvSpPr>
          <p:nvPr>
            <p:ph type="title"/>
          </p:nvPr>
        </p:nvSpPr>
        <p:spPr>
          <a:xfrm>
            <a:off x="628650" y="600194"/>
            <a:ext cx="7886700" cy="994172"/>
          </a:xfrm>
        </p:spPr>
        <p:txBody>
          <a:bodyPr/>
          <a:lstStyle/>
          <a:p>
            <a:pPr algn="ctr"/>
            <a:r>
              <a:rPr lang="en-US" b="1" dirty="0"/>
              <a:t>Ongoing Assessment Work</a:t>
            </a:r>
          </a:p>
        </p:txBody>
      </p:sp>
      <p:sp>
        <p:nvSpPr>
          <p:cNvPr id="2" name="Rectangle 1">
            <a:extLst>
              <a:ext uri="{FF2B5EF4-FFF2-40B4-BE49-F238E27FC236}">
                <a16:creationId xmlns:a16="http://schemas.microsoft.com/office/drawing/2014/main" id="{C748BE8B-2464-5844-9284-B293195A78D4}"/>
              </a:ext>
            </a:extLst>
          </p:cNvPr>
          <p:cNvSpPr/>
          <p:nvPr/>
        </p:nvSpPr>
        <p:spPr>
          <a:xfrm>
            <a:off x="4453217" y="3244334"/>
            <a:ext cx="237566" cy="369332"/>
          </a:xfrm>
          <a:prstGeom prst="rect">
            <a:avLst/>
          </a:prstGeom>
        </p:spPr>
        <p:txBody>
          <a:bodyPr wrap="none">
            <a:spAutoFit/>
          </a:bodyPr>
          <a:lstStyle/>
          <a:p>
            <a:r>
              <a:rPr lang="en-US" dirty="0"/>
              <a:t> </a:t>
            </a:r>
          </a:p>
        </p:txBody>
      </p:sp>
      <p:sp>
        <p:nvSpPr>
          <p:cNvPr id="5" name="Rectangle 4">
            <a:extLst>
              <a:ext uri="{FF2B5EF4-FFF2-40B4-BE49-F238E27FC236}">
                <a16:creationId xmlns:a16="http://schemas.microsoft.com/office/drawing/2014/main" id="{03595C27-6E53-EF48-A5FA-E6201EEB230E}"/>
              </a:ext>
            </a:extLst>
          </p:cNvPr>
          <p:cNvSpPr/>
          <p:nvPr/>
        </p:nvSpPr>
        <p:spPr>
          <a:xfrm>
            <a:off x="4453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594807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26FEA-D8F8-DD46-AC73-D37A42CA5396}"/>
              </a:ext>
            </a:extLst>
          </p:cNvPr>
          <p:cNvSpPr>
            <a:spLocks noGrp="1"/>
          </p:cNvSpPr>
          <p:nvPr>
            <p:ph type="title"/>
          </p:nvPr>
        </p:nvSpPr>
        <p:spPr/>
        <p:txBody>
          <a:bodyPr>
            <a:normAutofit/>
          </a:bodyPr>
          <a:lstStyle/>
          <a:p>
            <a:pPr algn="ctr"/>
            <a:r>
              <a:rPr lang="en-US" sz="3200" b="1" u="sng" dirty="0"/>
              <a:t>Alignment to the Framework</a:t>
            </a:r>
          </a:p>
        </p:txBody>
      </p:sp>
      <p:sp>
        <p:nvSpPr>
          <p:cNvPr id="3" name="Content Placeholder 2">
            <a:extLst>
              <a:ext uri="{FF2B5EF4-FFF2-40B4-BE49-F238E27FC236}">
                <a16:creationId xmlns:a16="http://schemas.microsoft.com/office/drawing/2014/main" id="{825C8FB6-CAB3-AC4A-98DB-FD42F9C36D5B}"/>
              </a:ext>
            </a:extLst>
          </p:cNvPr>
          <p:cNvSpPr>
            <a:spLocks noGrp="1"/>
          </p:cNvSpPr>
          <p:nvPr>
            <p:ph idx="1"/>
          </p:nvPr>
        </p:nvSpPr>
        <p:spPr>
          <a:xfrm>
            <a:off x="628650" y="1484948"/>
            <a:ext cx="7886700" cy="4351338"/>
          </a:xfrm>
        </p:spPr>
        <p:txBody>
          <a:bodyPr>
            <a:normAutofit fontScale="92500" lnSpcReduction="10000"/>
          </a:bodyPr>
          <a:lstStyle/>
          <a:p>
            <a:pPr marL="0" indent="0">
              <a:buNone/>
            </a:pPr>
            <a:r>
              <a:rPr lang="en-US" dirty="0"/>
              <a:t>Goals for student learning:</a:t>
            </a:r>
          </a:p>
          <a:p>
            <a:pPr marL="0" indent="0">
              <a:buNone/>
            </a:pPr>
            <a:endParaRPr lang="en-US" sz="1900" dirty="0"/>
          </a:p>
          <a:p>
            <a:pPr fontAlgn="base"/>
            <a:r>
              <a:rPr lang="en-US" dirty="0"/>
              <a:t>Understand, use, develop, and interpret scientific explanations of the natural world</a:t>
            </a:r>
          </a:p>
          <a:p>
            <a:pPr fontAlgn="base"/>
            <a:r>
              <a:rPr lang="en-US" dirty="0"/>
              <a:t>Generate and evaluate scientific evidence and explanations</a:t>
            </a:r>
          </a:p>
          <a:p>
            <a:pPr fontAlgn="base"/>
            <a:r>
              <a:rPr lang="en-US" dirty="0"/>
              <a:t>Understand the nature and development of scientific knowledge</a:t>
            </a:r>
          </a:p>
          <a:p>
            <a:pPr fontAlgn="base"/>
            <a:r>
              <a:rPr lang="en-US" dirty="0"/>
              <a:t>Participate productively in scientific practices and discourse</a:t>
            </a:r>
          </a:p>
          <a:p>
            <a:pPr fontAlgn="base"/>
            <a:r>
              <a:rPr lang="en-US" dirty="0"/>
              <a:t>All connected to the Science concepts of the DCIs</a:t>
            </a:r>
          </a:p>
          <a:p>
            <a:endParaRPr lang="en-US" dirty="0"/>
          </a:p>
        </p:txBody>
      </p:sp>
    </p:spTree>
    <p:extLst>
      <p:ext uri="{BB962C8B-B14F-4D97-AF65-F5344CB8AC3E}">
        <p14:creationId xmlns:p14="http://schemas.microsoft.com/office/powerpoint/2010/main" val="288082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167419"/>
            <a:ext cx="7886700" cy="1043544"/>
          </a:xfrm>
        </p:spPr>
        <p:txBody>
          <a:bodyPr>
            <a:normAutofit/>
          </a:bodyPr>
          <a:lstStyle/>
          <a:p>
            <a:pPr algn="ctr"/>
            <a:r>
              <a:rPr lang="en-US" sz="3200" b="1" dirty="0">
                <a:solidFill>
                  <a:schemeClr val="accent1">
                    <a:lumMod val="50000"/>
                  </a:schemeClr>
                </a:solidFill>
                <a:latin typeface="+mn-lt"/>
              </a:rPr>
              <a:t>NGSS Assessments: </a:t>
            </a:r>
            <a:br>
              <a:rPr lang="en-US" sz="3200" b="1" dirty="0">
                <a:solidFill>
                  <a:schemeClr val="accent1">
                    <a:lumMod val="50000"/>
                  </a:schemeClr>
                </a:solidFill>
                <a:latin typeface="+mn-lt"/>
              </a:rPr>
            </a:br>
            <a:r>
              <a:rPr lang="en-US" sz="3200" b="1" dirty="0">
                <a:solidFill>
                  <a:schemeClr val="accent1">
                    <a:lumMod val="50000"/>
                  </a:schemeClr>
                </a:solidFill>
                <a:latin typeface="+mn-lt"/>
              </a:rPr>
              <a:t>Supporting the Vision and Key Shifts </a:t>
            </a:r>
          </a:p>
        </p:txBody>
      </p:sp>
      <p:sp>
        <p:nvSpPr>
          <p:cNvPr id="5" name="Content Placeholder 2"/>
          <p:cNvSpPr>
            <a:spLocks noGrp="1"/>
          </p:cNvSpPr>
          <p:nvPr>
            <p:ph idx="1"/>
          </p:nvPr>
        </p:nvSpPr>
        <p:spPr>
          <a:xfrm>
            <a:off x="628650" y="1164768"/>
            <a:ext cx="7886700" cy="3067650"/>
          </a:xfrm>
          <a:solidFill>
            <a:schemeClr val="accent1">
              <a:lumMod val="40000"/>
              <a:lumOff val="60000"/>
            </a:schemeClr>
          </a:solidFill>
          <a:ln w="25400">
            <a:solidFill>
              <a:schemeClr val="accent1">
                <a:lumMod val="50000"/>
              </a:schemeClr>
            </a:solidFill>
          </a:ln>
        </p:spPr>
        <p:txBody>
          <a:bodyPr>
            <a:normAutofit lnSpcReduction="10000"/>
          </a:bodyPr>
          <a:lstStyle/>
          <a:p>
            <a:pPr>
              <a:buFont typeface="Wingdings" panose="05000000000000000000" pitchFamily="2" charset="2"/>
              <a:buChar char="Ø"/>
            </a:pPr>
            <a:r>
              <a:rPr lang="en-US" dirty="0"/>
              <a:t> Less memorizing of factual knowledge and more sense making</a:t>
            </a:r>
          </a:p>
          <a:p>
            <a:pPr>
              <a:buFont typeface="Wingdings" panose="05000000000000000000" pitchFamily="2" charset="2"/>
              <a:buChar char="Ø"/>
            </a:pPr>
            <a:r>
              <a:rPr lang="en-US" dirty="0"/>
              <a:t> Use of real-world phenomena that engage  students in problem solving</a:t>
            </a:r>
          </a:p>
          <a:p>
            <a:pPr>
              <a:buFont typeface="Wingdings" panose="05000000000000000000" pitchFamily="2" charset="2"/>
              <a:buChar char="Ø"/>
            </a:pPr>
            <a:r>
              <a:rPr lang="en-US" dirty="0"/>
              <a:t> 3-Dimensional science learning that integrates the SEPs, DCIs and CCCs</a:t>
            </a:r>
          </a:p>
          <a:p>
            <a:pPr>
              <a:buFont typeface="Wingdings" panose="05000000000000000000" pitchFamily="2" charset="2"/>
              <a:buChar char="Ø"/>
            </a:pPr>
            <a:r>
              <a:rPr lang="en-US" dirty="0"/>
              <a:t> Equitable opportunities for all students</a:t>
            </a:r>
          </a:p>
        </p:txBody>
      </p:sp>
      <p:pic>
        <p:nvPicPr>
          <p:cNvPr id="6" name="Picture 5"/>
          <p:cNvPicPr>
            <a:picLocks noChangeAspect="1"/>
          </p:cNvPicPr>
          <p:nvPr/>
        </p:nvPicPr>
        <p:blipFill>
          <a:blip r:embed="rId2"/>
          <a:stretch>
            <a:fillRect/>
          </a:stretch>
        </p:blipFill>
        <p:spPr>
          <a:xfrm>
            <a:off x="1108698" y="4338364"/>
            <a:ext cx="3610324" cy="2033860"/>
          </a:xfrm>
          <a:prstGeom prst="rect">
            <a:avLst/>
          </a:prstGeom>
        </p:spPr>
      </p:pic>
      <p:pic>
        <p:nvPicPr>
          <p:cNvPr id="7" name="Picture 6"/>
          <p:cNvPicPr>
            <a:picLocks noChangeAspect="1"/>
          </p:cNvPicPr>
          <p:nvPr/>
        </p:nvPicPr>
        <p:blipFill>
          <a:blip r:embed="rId3"/>
          <a:stretch>
            <a:fillRect/>
          </a:stretch>
        </p:blipFill>
        <p:spPr>
          <a:xfrm>
            <a:off x="4940969" y="4338365"/>
            <a:ext cx="3368841" cy="2033859"/>
          </a:xfrm>
          <a:prstGeom prst="rect">
            <a:avLst/>
          </a:prstGeom>
        </p:spPr>
      </p:pic>
    </p:spTree>
    <p:extLst>
      <p:ext uri="{BB962C8B-B14F-4D97-AF65-F5344CB8AC3E}">
        <p14:creationId xmlns:p14="http://schemas.microsoft.com/office/powerpoint/2010/main" val="2352061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pPr marL="0" indent="0">
              <a:buNone/>
            </a:pPr>
            <a:r>
              <a:rPr lang="en-US" dirty="0"/>
              <a:t>Contact Information</a:t>
            </a:r>
          </a:p>
          <a:p>
            <a:r>
              <a:rPr lang="en-US" sz="2400" dirty="0"/>
              <a:t>Todd Campbell (</a:t>
            </a:r>
            <a:r>
              <a:rPr lang="en-US" sz="2400" dirty="0">
                <a:hlinkClick r:id="rId2"/>
              </a:rPr>
              <a:t>todd.Campbell@uconn.edu</a:t>
            </a:r>
            <a:r>
              <a:rPr lang="en-US" sz="2400" dirty="0"/>
              <a:t>)</a:t>
            </a:r>
          </a:p>
          <a:p>
            <a:r>
              <a:rPr lang="en-US" sz="2400" dirty="0"/>
              <a:t>John Duffy (</a:t>
            </a:r>
            <a:r>
              <a:rPr lang="en-US" sz="2400" dirty="0">
                <a:hlinkClick r:id="rId3"/>
              </a:rPr>
              <a:t>jduffy@southingtonschools.org</a:t>
            </a:r>
            <a:r>
              <a:rPr lang="en-US" sz="2400" dirty="0"/>
              <a:t>)</a:t>
            </a:r>
          </a:p>
          <a:p>
            <a:r>
              <a:rPr lang="en-US" sz="2400" dirty="0"/>
              <a:t>Jeff Greig (</a:t>
            </a:r>
            <a:r>
              <a:rPr lang="en-US" sz="2400" dirty="0">
                <a:hlinkClick r:id="rId4"/>
              </a:rPr>
              <a:t>Jeff.Greig@ct.gov</a:t>
            </a:r>
            <a:r>
              <a:rPr lang="en-US" sz="2400" dirty="0"/>
              <a:t>) </a:t>
            </a:r>
            <a:endParaRPr lang="en-US" sz="2400" dirty="0">
              <a:highlight>
                <a:srgbClr val="FFFF00"/>
              </a:highlight>
            </a:endParaRPr>
          </a:p>
          <a:p>
            <a:pPr marL="0" indent="0">
              <a:buNone/>
            </a:pPr>
            <a:endParaRPr lang="en-US" dirty="0"/>
          </a:p>
          <a:p>
            <a:endParaRPr lang="en-US" dirty="0"/>
          </a:p>
        </p:txBody>
      </p:sp>
    </p:spTree>
    <p:extLst>
      <p:ext uri="{BB962C8B-B14F-4D97-AF65-F5344CB8AC3E}">
        <p14:creationId xmlns:p14="http://schemas.microsoft.com/office/powerpoint/2010/main" val="851829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35" y="950482"/>
            <a:ext cx="8877728" cy="4820814"/>
          </a:xfrm>
          <a:prstGeom prst="rect">
            <a:avLst/>
          </a:prstGeom>
          <a:gradFill>
            <a:gsLst>
              <a:gs pos="50000">
                <a:schemeClr val="accent3">
                  <a:lumMod val="60000"/>
                  <a:lumOff val="40000"/>
                </a:schemeClr>
              </a:gs>
              <a:gs pos="0">
                <a:schemeClr val="accent2">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199" y="139511"/>
            <a:ext cx="8229600" cy="570523"/>
          </a:xfrm>
          <a:solidFill>
            <a:schemeClr val="bg1"/>
          </a:solidFill>
        </p:spPr>
        <p:txBody>
          <a:bodyPr>
            <a:normAutofit/>
          </a:bodyPr>
          <a:lstStyle/>
          <a:p>
            <a:pPr algn="ctr"/>
            <a:r>
              <a:rPr lang="en-US" sz="3200" b="1" dirty="0">
                <a:solidFill>
                  <a:schemeClr val="accent1">
                    <a:lumMod val="50000"/>
                  </a:schemeClr>
                </a:solidFill>
                <a:latin typeface="+mn-lt"/>
              </a:rPr>
              <a:t>Proposed System of NGSS Assessments</a:t>
            </a:r>
          </a:p>
        </p:txBody>
      </p:sp>
      <p:sp>
        <p:nvSpPr>
          <p:cNvPr id="6" name="TextBox 5"/>
          <p:cNvSpPr txBox="1"/>
          <p:nvPr/>
        </p:nvSpPr>
        <p:spPr>
          <a:xfrm>
            <a:off x="246694" y="1054272"/>
            <a:ext cx="7727429" cy="1015663"/>
          </a:xfrm>
          <a:prstGeom prst="rect">
            <a:avLst/>
          </a:prstGeom>
          <a:solidFill>
            <a:schemeClr val="accent1">
              <a:lumMod val="20000"/>
              <a:lumOff val="80000"/>
            </a:schemeClr>
          </a:solidFill>
          <a:ln w="12700">
            <a:solidFill>
              <a:schemeClr val="tx1"/>
            </a:solidFill>
          </a:ln>
        </p:spPr>
        <p:txBody>
          <a:bodyPr wrap="square" rtlCol="0">
            <a:spAutoFit/>
          </a:bodyPr>
          <a:lstStyle/>
          <a:p>
            <a:r>
              <a:rPr lang="en-US" sz="2000" b="1" dirty="0">
                <a:solidFill>
                  <a:srgbClr val="0070C0"/>
                </a:solidFill>
              </a:rPr>
              <a:t>Formative Assessment Resources*: </a:t>
            </a:r>
            <a:r>
              <a:rPr lang="en-US" sz="2000" dirty="0"/>
              <a:t>Process used every day by teachers to monitor student learning in the classroom and help make ongoing instructional adjustments to better meet student needs. </a:t>
            </a:r>
            <a:r>
              <a:rPr lang="en-US" sz="2000" b="1" dirty="0">
                <a:solidFill>
                  <a:srgbClr val="00B050"/>
                </a:solidFill>
              </a:rPr>
              <a:t>VOLUNTARY</a:t>
            </a:r>
          </a:p>
        </p:txBody>
      </p:sp>
      <p:sp>
        <p:nvSpPr>
          <p:cNvPr id="7" name="TextBox 6"/>
          <p:cNvSpPr txBox="1"/>
          <p:nvPr/>
        </p:nvSpPr>
        <p:spPr>
          <a:xfrm>
            <a:off x="246695" y="3241977"/>
            <a:ext cx="7727429" cy="1015663"/>
          </a:xfrm>
          <a:prstGeom prst="rect">
            <a:avLst/>
          </a:prstGeom>
          <a:solidFill>
            <a:schemeClr val="accent1">
              <a:lumMod val="20000"/>
              <a:lumOff val="80000"/>
            </a:schemeClr>
          </a:solidFill>
          <a:ln w="12700">
            <a:solidFill>
              <a:schemeClr val="tx1"/>
            </a:solidFill>
          </a:ln>
        </p:spPr>
        <p:txBody>
          <a:bodyPr wrap="square" rtlCol="0">
            <a:spAutoFit/>
          </a:bodyPr>
          <a:lstStyle/>
          <a:p>
            <a:r>
              <a:rPr lang="en-US" sz="2000" b="1" dirty="0">
                <a:solidFill>
                  <a:srgbClr val="0070C0"/>
                </a:solidFill>
              </a:rPr>
              <a:t>Interim Assessments*: </a:t>
            </a:r>
            <a:r>
              <a:rPr lang="en-US" sz="2000" dirty="0"/>
              <a:t>Assessments administered at the end of units or grades to evaluate the learning of groups of students to inform curriculum and instruction at the local level. </a:t>
            </a:r>
            <a:r>
              <a:rPr lang="en-US" sz="2000" b="1" dirty="0">
                <a:solidFill>
                  <a:srgbClr val="00B050"/>
                </a:solidFill>
              </a:rPr>
              <a:t>VOLUNTARY</a:t>
            </a:r>
          </a:p>
        </p:txBody>
      </p:sp>
      <p:sp>
        <p:nvSpPr>
          <p:cNvPr id="8" name="TextBox 7"/>
          <p:cNvSpPr txBox="1"/>
          <p:nvPr/>
        </p:nvSpPr>
        <p:spPr>
          <a:xfrm>
            <a:off x="246695" y="4344067"/>
            <a:ext cx="7727429" cy="1323439"/>
          </a:xfrm>
          <a:prstGeom prst="rect">
            <a:avLst/>
          </a:prstGeom>
          <a:solidFill>
            <a:schemeClr val="accent1">
              <a:lumMod val="20000"/>
              <a:lumOff val="80000"/>
            </a:schemeClr>
          </a:solidFill>
          <a:ln w="12700">
            <a:solidFill>
              <a:schemeClr val="tx1"/>
            </a:solidFill>
          </a:ln>
        </p:spPr>
        <p:txBody>
          <a:bodyPr wrap="square" rtlCol="0">
            <a:spAutoFit/>
          </a:bodyPr>
          <a:lstStyle/>
          <a:p>
            <a:r>
              <a:rPr lang="en-US" sz="2000" b="1" dirty="0">
                <a:solidFill>
                  <a:srgbClr val="0070C0"/>
                </a:solidFill>
              </a:rPr>
              <a:t>State Summative Assessments: </a:t>
            </a:r>
            <a:r>
              <a:rPr lang="en-US" sz="2000" dirty="0"/>
              <a:t>Assessments given at the end of learning (Grades 5, 8 and 11) to track student performance and inform decisions about curriculum, instruction, professional development, and policy for a variety of stakeholders. </a:t>
            </a:r>
            <a:r>
              <a:rPr lang="en-US" sz="2000" b="1" dirty="0">
                <a:solidFill>
                  <a:srgbClr val="00B050"/>
                </a:solidFill>
              </a:rPr>
              <a:t>MANDATED BY FEDERAL AND STATE LAW</a:t>
            </a:r>
          </a:p>
        </p:txBody>
      </p:sp>
      <p:sp>
        <p:nvSpPr>
          <p:cNvPr id="9" name="TextBox 8"/>
          <p:cNvSpPr txBox="1"/>
          <p:nvPr/>
        </p:nvSpPr>
        <p:spPr>
          <a:xfrm rot="16200000">
            <a:off x="6769227" y="2953064"/>
            <a:ext cx="3692807" cy="646331"/>
          </a:xfrm>
          <a:prstGeom prst="rect">
            <a:avLst/>
          </a:prstGeom>
          <a:noFill/>
        </p:spPr>
        <p:txBody>
          <a:bodyPr wrap="none" rtlCol="0">
            <a:spAutoFit/>
          </a:bodyPr>
          <a:lstStyle/>
          <a:p>
            <a:pPr algn="ctr"/>
            <a:r>
              <a:rPr lang="en-US" dirty="0">
                <a:solidFill>
                  <a:srgbClr val="0070C0"/>
                </a:solidFill>
              </a:rPr>
              <a:t>Greater frequency of use</a:t>
            </a:r>
          </a:p>
          <a:p>
            <a:pPr algn="ctr"/>
            <a:r>
              <a:rPr lang="en-US" dirty="0">
                <a:solidFill>
                  <a:srgbClr val="0070C0"/>
                </a:solidFill>
              </a:rPr>
              <a:t>More useful to students and teachers</a:t>
            </a:r>
          </a:p>
        </p:txBody>
      </p:sp>
      <p:cxnSp>
        <p:nvCxnSpPr>
          <p:cNvPr id="10" name="Straight Arrow Connector 9"/>
          <p:cNvCxnSpPr/>
          <p:nvPr/>
        </p:nvCxnSpPr>
        <p:spPr>
          <a:xfrm flipV="1">
            <a:off x="8283123" y="1054272"/>
            <a:ext cx="0" cy="4544170"/>
          </a:xfrm>
          <a:prstGeom prst="straightConnector1">
            <a:avLst/>
          </a:prstGeom>
          <a:ln w="762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475875" y="5771296"/>
            <a:ext cx="7287240" cy="584775"/>
          </a:xfrm>
          <a:prstGeom prst="rect">
            <a:avLst/>
          </a:prstGeom>
          <a:noFill/>
        </p:spPr>
        <p:txBody>
          <a:bodyPr wrap="square" rtlCol="0">
            <a:spAutoFit/>
          </a:bodyPr>
          <a:lstStyle/>
          <a:p>
            <a:r>
              <a:rPr lang="en-US" sz="1600" dirty="0"/>
              <a:t>* Formative and local/interim assessment resources will come from a variety of sources and be shared by districts and states around the country.</a:t>
            </a:r>
          </a:p>
        </p:txBody>
      </p:sp>
      <p:sp>
        <p:nvSpPr>
          <p:cNvPr id="12" name="TextBox 11"/>
          <p:cNvSpPr txBox="1"/>
          <p:nvPr/>
        </p:nvSpPr>
        <p:spPr>
          <a:xfrm>
            <a:off x="325354" y="550372"/>
            <a:ext cx="8552640" cy="400110"/>
          </a:xfrm>
          <a:prstGeom prst="rect">
            <a:avLst/>
          </a:prstGeom>
          <a:noFill/>
        </p:spPr>
        <p:txBody>
          <a:bodyPr wrap="square" rtlCol="0">
            <a:spAutoFit/>
          </a:bodyPr>
          <a:lstStyle/>
          <a:p>
            <a:r>
              <a:rPr lang="en-US" sz="2000" dirty="0"/>
              <a:t>The goal is to provide useful information for a variety of purposes and audiences.</a:t>
            </a:r>
          </a:p>
        </p:txBody>
      </p:sp>
      <p:sp>
        <p:nvSpPr>
          <p:cNvPr id="13" name="TextBox 12"/>
          <p:cNvSpPr txBox="1"/>
          <p:nvPr/>
        </p:nvSpPr>
        <p:spPr>
          <a:xfrm>
            <a:off x="246693" y="2153712"/>
            <a:ext cx="7727429" cy="1015663"/>
          </a:xfrm>
          <a:prstGeom prst="rect">
            <a:avLst/>
          </a:prstGeom>
          <a:solidFill>
            <a:schemeClr val="accent1">
              <a:lumMod val="20000"/>
              <a:lumOff val="80000"/>
            </a:schemeClr>
          </a:solidFill>
          <a:ln w="12700">
            <a:solidFill>
              <a:schemeClr val="tx1"/>
            </a:solidFill>
          </a:ln>
        </p:spPr>
        <p:txBody>
          <a:bodyPr wrap="square" rtlCol="0">
            <a:spAutoFit/>
          </a:bodyPr>
          <a:lstStyle/>
          <a:p>
            <a:r>
              <a:rPr lang="en-US" sz="2000" b="1" dirty="0">
                <a:solidFill>
                  <a:srgbClr val="0070C0"/>
                </a:solidFill>
              </a:rPr>
              <a:t>Local Assessment Resources*: </a:t>
            </a:r>
            <a:r>
              <a:rPr lang="en-US" sz="2000" dirty="0"/>
              <a:t>Assessment resources, including PD supports, used to support ongoing instruction.  Developed from a variety of sources including local CT school districts. </a:t>
            </a:r>
            <a:r>
              <a:rPr lang="en-US" sz="2000" b="1" dirty="0">
                <a:solidFill>
                  <a:srgbClr val="00B050"/>
                </a:solidFill>
              </a:rPr>
              <a:t>VOLUNTARY</a:t>
            </a:r>
          </a:p>
        </p:txBody>
      </p:sp>
    </p:spTree>
    <p:extLst>
      <p:ext uri="{BB962C8B-B14F-4D97-AF65-F5344CB8AC3E}">
        <p14:creationId xmlns:p14="http://schemas.microsoft.com/office/powerpoint/2010/main" val="157830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mn-lt"/>
              </a:rPr>
              <a:t>3-D Interim Assessments Guided by Coherence, Shared Models of Learning, and Attention to Equity STEM Teaching Tool Micro-Dive</a:t>
            </a:r>
          </a:p>
        </p:txBody>
      </p:sp>
      <p:sp>
        <p:nvSpPr>
          <p:cNvPr id="3" name="Content Placeholder 2"/>
          <p:cNvSpPr>
            <a:spLocks noGrp="1"/>
          </p:cNvSpPr>
          <p:nvPr>
            <p:ph idx="1"/>
          </p:nvPr>
        </p:nvSpPr>
        <p:spPr>
          <a:xfrm>
            <a:off x="628650" y="1825625"/>
            <a:ext cx="4568383" cy="4351338"/>
          </a:xfrm>
        </p:spPr>
        <p:txBody>
          <a:bodyPr>
            <a:noAutofit/>
          </a:bodyPr>
          <a:lstStyle/>
          <a:p>
            <a:pPr marL="0" indent="0">
              <a:buNone/>
            </a:pPr>
            <a:r>
              <a:rPr lang="en-US" sz="2200" dirty="0"/>
              <a:t>Considering the following questions, take 5-7 mins to read the STT:</a:t>
            </a:r>
          </a:p>
          <a:p>
            <a:pPr marL="0" indent="0">
              <a:buNone/>
            </a:pPr>
            <a:endParaRPr lang="en-US" sz="2200" dirty="0"/>
          </a:p>
          <a:p>
            <a:pPr lvl="1"/>
            <a:r>
              <a:rPr lang="en-US" sz="2200" dirty="0"/>
              <a:t>What might be most important to think about related to interim assessments?</a:t>
            </a:r>
          </a:p>
          <a:p>
            <a:pPr lvl="1"/>
            <a:r>
              <a:rPr lang="en-US" sz="2200" dirty="0"/>
              <a:t>What ideas or resources might support your work? How?</a:t>
            </a:r>
          </a:p>
          <a:p>
            <a:pPr lvl="1"/>
            <a:endParaRPr lang="en-US" sz="2200" dirty="0"/>
          </a:p>
          <a:p>
            <a:pPr marL="457200" lvl="1" indent="0">
              <a:buNone/>
            </a:pPr>
            <a:r>
              <a:rPr lang="en-US" sz="2200" dirty="0"/>
              <a:t>Small group discussion/Large group share out</a:t>
            </a:r>
          </a:p>
        </p:txBody>
      </p:sp>
      <p:pic>
        <p:nvPicPr>
          <p:cNvPr id="5" name="Picture 4" descr="A screenshot of a newspaper&#10;&#10;Description automatically generated">
            <a:extLst>
              <a:ext uri="{FF2B5EF4-FFF2-40B4-BE49-F238E27FC236}">
                <a16:creationId xmlns:a16="http://schemas.microsoft.com/office/drawing/2014/main" id="{570F6636-8F9F-B243-B1BF-7F8FE5089DB7}"/>
              </a:ext>
            </a:extLst>
          </p:cNvPr>
          <p:cNvPicPr>
            <a:picLocks noChangeAspect="1"/>
          </p:cNvPicPr>
          <p:nvPr/>
        </p:nvPicPr>
        <p:blipFill>
          <a:blip r:embed="rId2"/>
          <a:stretch>
            <a:fillRect/>
          </a:stretch>
        </p:blipFill>
        <p:spPr>
          <a:xfrm>
            <a:off x="5550568" y="1536905"/>
            <a:ext cx="2761743" cy="4640058"/>
          </a:xfrm>
          <a:prstGeom prst="rect">
            <a:avLst/>
          </a:prstGeom>
          <a:effectLst>
            <a:softEdge rad="152400"/>
          </a:effectLst>
          <a:scene3d>
            <a:camera prst="orthographicFront">
              <a:rot lat="0" lon="0" rev="600000"/>
            </a:camera>
            <a:lightRig rig="threePt" dir="t"/>
          </a:scene3d>
        </p:spPr>
      </p:pic>
    </p:spTree>
    <p:extLst>
      <p:ext uri="{BB962C8B-B14F-4D97-AF65-F5344CB8AC3E}">
        <p14:creationId xmlns:p14="http://schemas.microsoft.com/office/powerpoint/2010/main" val="3523620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rPr>
              <a:t>Our Key Takeaways Important in our Learning about Interim Assessment</a:t>
            </a:r>
          </a:p>
        </p:txBody>
      </p:sp>
      <p:sp>
        <p:nvSpPr>
          <p:cNvPr id="3" name="Content Placeholder 2"/>
          <p:cNvSpPr>
            <a:spLocks noGrp="1"/>
          </p:cNvSpPr>
          <p:nvPr>
            <p:ph idx="1"/>
          </p:nvPr>
        </p:nvSpPr>
        <p:spPr/>
        <p:txBody>
          <a:bodyPr>
            <a:normAutofit fontScale="92500" lnSpcReduction="20000"/>
          </a:bodyPr>
          <a:lstStyle/>
          <a:p>
            <a:r>
              <a:rPr lang="en-US" dirty="0"/>
              <a:t>To date, little emphasis has been placed on interim assessments (IAs).</a:t>
            </a:r>
          </a:p>
          <a:p>
            <a:r>
              <a:rPr lang="en-US" dirty="0"/>
              <a:t>IAs can provide needed information that can be examined with other teachers and leaders within the same district to support targeted approaches for improving future instruction.</a:t>
            </a:r>
          </a:p>
          <a:p>
            <a:r>
              <a:rPr lang="en-US" dirty="0"/>
              <a:t>IAs are common classroom assessments administered by groups of teachers  . . .  can be used to elicit insight into students’ facility with 3Ds in explaining phenomena or solving problems. Can provide information to individual teachers . . . can [also] be meaningfully aggregated to provide information at broader levels.</a:t>
            </a:r>
          </a:p>
          <a:p>
            <a:endParaRPr lang="en-US" dirty="0"/>
          </a:p>
          <a:p>
            <a:pPr marL="0" indent="0">
              <a:buNone/>
            </a:pPr>
            <a:endParaRPr lang="en-US" dirty="0"/>
          </a:p>
        </p:txBody>
      </p:sp>
    </p:spTree>
    <p:extLst>
      <p:ext uri="{BB962C8B-B14F-4D97-AF65-F5344CB8AC3E}">
        <p14:creationId xmlns:p14="http://schemas.microsoft.com/office/powerpoint/2010/main" val="405933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b="1" dirty="0">
                <a:latin typeface="+mn-lt"/>
              </a:rPr>
              <a:t>Our Key Takeaways Important in our Learning about Interim Assessment Cont.</a:t>
            </a:r>
          </a:p>
        </p:txBody>
      </p:sp>
      <p:sp>
        <p:nvSpPr>
          <p:cNvPr id="3" name="Content Placeholder 2"/>
          <p:cNvSpPr>
            <a:spLocks noGrp="1"/>
          </p:cNvSpPr>
          <p:nvPr>
            <p:ph idx="1"/>
          </p:nvPr>
        </p:nvSpPr>
        <p:spPr>
          <a:xfrm>
            <a:off x="628650" y="1825625"/>
            <a:ext cx="7886700" cy="4351338"/>
          </a:xfrm>
        </p:spPr>
        <p:txBody>
          <a:bodyPr>
            <a:normAutofit/>
          </a:bodyPr>
          <a:lstStyle/>
          <a:p>
            <a:r>
              <a:rPr lang="en-US" sz="2500" dirty="0"/>
              <a:t>NOT as practice for assessments, [instead] as a bridge to help students connect what they are learning daily with opportunities they’ll have to engage in and demonstrate learning on summative assessments</a:t>
            </a:r>
          </a:p>
          <a:p>
            <a:r>
              <a:rPr lang="en-US" sz="2500" dirty="0"/>
              <a:t>Issues to Consider: What coherent shared model of learning guides curriculum, instruction, and interim assessments</a:t>
            </a:r>
          </a:p>
          <a:p>
            <a:r>
              <a:rPr lang="en-US" sz="2500" dirty="0"/>
              <a:t>Equity: Assessments should focus on relevant phenomena or problems to elicit explanations or solutions that are relatable to the intended audience and draw on student and community interests and expertise </a:t>
            </a:r>
          </a:p>
          <a:p>
            <a:endParaRPr lang="en-US" dirty="0"/>
          </a:p>
          <a:p>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56943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194797"/>
            <a:ext cx="7886700" cy="612028"/>
          </a:xfrm>
        </p:spPr>
        <p:txBody>
          <a:bodyPr>
            <a:normAutofit/>
          </a:bodyPr>
          <a:lstStyle/>
          <a:p>
            <a:pPr algn="ctr"/>
            <a:r>
              <a:rPr lang="en-US" sz="3200" b="1" dirty="0">
                <a:solidFill>
                  <a:schemeClr val="accent1">
                    <a:lumMod val="50000"/>
                  </a:schemeClr>
                </a:solidFill>
                <a:latin typeface="+mn-lt"/>
              </a:rPr>
              <a:t>NGSS Interim Assessments</a:t>
            </a:r>
          </a:p>
        </p:txBody>
      </p:sp>
      <p:sp>
        <p:nvSpPr>
          <p:cNvPr id="5" name="Content Placeholder 2"/>
          <p:cNvSpPr>
            <a:spLocks noGrp="1"/>
          </p:cNvSpPr>
          <p:nvPr>
            <p:ph idx="1"/>
          </p:nvPr>
        </p:nvSpPr>
        <p:spPr>
          <a:xfrm>
            <a:off x="545798" y="849779"/>
            <a:ext cx="3799915" cy="1307399"/>
          </a:xfrm>
        </p:spPr>
        <p:txBody>
          <a:bodyPr>
            <a:normAutofit lnSpcReduction="10000"/>
          </a:bodyPr>
          <a:lstStyle/>
          <a:p>
            <a:pPr marL="0" indent="0">
              <a:buNone/>
            </a:pPr>
            <a:r>
              <a:rPr lang="en-US" sz="2000" dirty="0"/>
              <a:t>Released on </a:t>
            </a:r>
            <a:r>
              <a:rPr lang="en-US" sz="2000" b="1" dirty="0"/>
              <a:t>October 15</a:t>
            </a:r>
          </a:p>
          <a:p>
            <a:pPr marL="0" indent="0">
              <a:buNone/>
            </a:pPr>
            <a:r>
              <a:rPr lang="en-US" sz="2000" dirty="0"/>
              <a:t>Same item clusters as in 2019 </a:t>
            </a:r>
          </a:p>
          <a:p>
            <a:pPr marL="0" indent="0">
              <a:buNone/>
            </a:pPr>
            <a:r>
              <a:rPr lang="en-US" sz="1700" dirty="0"/>
              <a:t>(will be administered individually instead of in pairs)</a:t>
            </a:r>
          </a:p>
          <a:p>
            <a:pPr lvl="1"/>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322261230"/>
              </p:ext>
            </p:extLst>
          </p:nvPr>
        </p:nvGraphicFramePr>
        <p:xfrm>
          <a:off x="4665009" y="806825"/>
          <a:ext cx="3783105" cy="1483360"/>
        </p:xfrm>
        <a:graphic>
          <a:graphicData uri="http://schemas.openxmlformats.org/drawingml/2006/table">
            <a:tbl>
              <a:tblPr firstRow="1" bandRow="1">
                <a:tableStyleId>{5C22544A-7EE6-4342-B048-85BDC9FD1C3A}</a:tableStyleId>
              </a:tblPr>
              <a:tblGrid>
                <a:gridCol w="1595717">
                  <a:extLst>
                    <a:ext uri="{9D8B030D-6E8A-4147-A177-3AD203B41FA5}">
                      <a16:colId xmlns:a16="http://schemas.microsoft.com/office/drawing/2014/main" val="967349954"/>
                    </a:ext>
                  </a:extLst>
                </a:gridCol>
                <a:gridCol w="2187388">
                  <a:extLst>
                    <a:ext uri="{9D8B030D-6E8A-4147-A177-3AD203B41FA5}">
                      <a16:colId xmlns:a16="http://schemas.microsoft.com/office/drawing/2014/main" val="4017189432"/>
                    </a:ext>
                  </a:extLst>
                </a:gridCol>
              </a:tblGrid>
              <a:tr h="370840">
                <a:tc>
                  <a:txBody>
                    <a:bodyPr/>
                    <a:lstStyle/>
                    <a:p>
                      <a:pPr algn="ctr"/>
                      <a:r>
                        <a:rPr lang="en-US" dirty="0"/>
                        <a:t>Grade</a:t>
                      </a:r>
                    </a:p>
                  </a:txBody>
                  <a:tcPr/>
                </a:tc>
                <a:tc>
                  <a:txBody>
                    <a:bodyPr/>
                    <a:lstStyle/>
                    <a:p>
                      <a:pPr algn="ctr"/>
                      <a:r>
                        <a:rPr lang="en-US" dirty="0"/>
                        <a:t>No. of Item Clusters</a:t>
                      </a:r>
                    </a:p>
                  </a:txBody>
                  <a:tcPr/>
                </a:tc>
                <a:extLst>
                  <a:ext uri="{0D108BD9-81ED-4DB2-BD59-A6C34878D82A}">
                    <a16:rowId xmlns:a16="http://schemas.microsoft.com/office/drawing/2014/main" val="370990423"/>
                  </a:ext>
                </a:extLst>
              </a:tr>
              <a:tr h="370840">
                <a:tc>
                  <a:txBody>
                    <a:bodyPr/>
                    <a:lstStyle/>
                    <a:p>
                      <a:pPr algn="ctr"/>
                      <a:r>
                        <a:rPr lang="en-US" dirty="0"/>
                        <a:t>3-5</a:t>
                      </a:r>
                    </a:p>
                  </a:txBody>
                  <a:tcPr/>
                </a:tc>
                <a:tc>
                  <a:txBody>
                    <a:bodyPr/>
                    <a:lstStyle/>
                    <a:p>
                      <a:pPr algn="ctr"/>
                      <a:r>
                        <a:rPr lang="en-US" dirty="0"/>
                        <a:t>14</a:t>
                      </a:r>
                    </a:p>
                  </a:txBody>
                  <a:tcPr/>
                </a:tc>
                <a:extLst>
                  <a:ext uri="{0D108BD9-81ED-4DB2-BD59-A6C34878D82A}">
                    <a16:rowId xmlns:a16="http://schemas.microsoft.com/office/drawing/2014/main" val="990322255"/>
                  </a:ext>
                </a:extLst>
              </a:tr>
              <a:tr h="370840">
                <a:tc>
                  <a:txBody>
                    <a:bodyPr/>
                    <a:lstStyle/>
                    <a:p>
                      <a:pPr algn="ctr"/>
                      <a:r>
                        <a:rPr lang="en-US" dirty="0"/>
                        <a:t>6-8</a:t>
                      </a:r>
                    </a:p>
                  </a:txBody>
                  <a:tcPr/>
                </a:tc>
                <a:tc>
                  <a:txBody>
                    <a:bodyPr/>
                    <a:lstStyle/>
                    <a:p>
                      <a:pPr algn="ctr"/>
                      <a:r>
                        <a:rPr lang="en-US" dirty="0"/>
                        <a:t>20</a:t>
                      </a:r>
                    </a:p>
                  </a:txBody>
                  <a:tcPr/>
                </a:tc>
                <a:extLst>
                  <a:ext uri="{0D108BD9-81ED-4DB2-BD59-A6C34878D82A}">
                    <a16:rowId xmlns:a16="http://schemas.microsoft.com/office/drawing/2014/main" val="975161387"/>
                  </a:ext>
                </a:extLst>
              </a:tr>
              <a:tr h="370840">
                <a:tc>
                  <a:txBody>
                    <a:bodyPr/>
                    <a:lstStyle/>
                    <a:p>
                      <a:pPr algn="ctr"/>
                      <a:r>
                        <a:rPr lang="en-US" dirty="0"/>
                        <a:t>High School</a:t>
                      </a:r>
                    </a:p>
                  </a:txBody>
                  <a:tcPr/>
                </a:tc>
                <a:tc>
                  <a:txBody>
                    <a:bodyPr/>
                    <a:lstStyle/>
                    <a:p>
                      <a:pPr algn="ctr"/>
                      <a:r>
                        <a:rPr lang="en-US" dirty="0"/>
                        <a:t>20</a:t>
                      </a:r>
                    </a:p>
                  </a:txBody>
                  <a:tcPr/>
                </a:tc>
                <a:extLst>
                  <a:ext uri="{0D108BD9-81ED-4DB2-BD59-A6C34878D82A}">
                    <a16:rowId xmlns:a16="http://schemas.microsoft.com/office/drawing/2014/main" val="3937554918"/>
                  </a:ext>
                </a:extLst>
              </a:tr>
            </a:tbl>
          </a:graphicData>
        </a:graphic>
      </p:graphicFrame>
      <p:sp>
        <p:nvSpPr>
          <p:cNvPr id="7" name="TextBox 6"/>
          <p:cNvSpPr txBox="1"/>
          <p:nvPr/>
        </p:nvSpPr>
        <p:spPr>
          <a:xfrm>
            <a:off x="494179" y="2459552"/>
            <a:ext cx="7915885" cy="1485022"/>
          </a:xfrm>
          <a:prstGeom prst="rect">
            <a:avLst/>
          </a:prstGeom>
          <a:noFill/>
        </p:spPr>
        <p:txBody>
          <a:bodyPr wrap="none" rtlCol="0">
            <a:spAutoFit/>
          </a:bodyPr>
          <a:lstStyle/>
          <a:p>
            <a:r>
              <a:rPr lang="en-US" sz="2000" dirty="0"/>
              <a:t>Educators can access NGSS interims in the Assessment Viewing Application</a:t>
            </a:r>
          </a:p>
          <a:p>
            <a:r>
              <a:rPr lang="en-US" sz="2000" dirty="0"/>
              <a:t>through the web portal: </a:t>
            </a:r>
            <a:r>
              <a:rPr lang="en-US" sz="2000" dirty="0">
                <a:hlinkClick r:id="rId2"/>
              </a:rPr>
              <a:t>https://ct.portal.airast.org</a:t>
            </a:r>
            <a:endParaRPr lang="en-US" sz="2000" dirty="0"/>
          </a:p>
          <a:p>
            <a:endParaRPr lang="en-US" sz="1050" dirty="0"/>
          </a:p>
          <a:p>
            <a:r>
              <a:rPr lang="en-US" sz="2000" dirty="0"/>
              <a:t>Resources available: </a:t>
            </a:r>
          </a:p>
          <a:p>
            <a:endParaRPr lang="en-US" sz="2000" dirty="0"/>
          </a:p>
        </p:txBody>
      </p:sp>
      <p:pic>
        <p:nvPicPr>
          <p:cNvPr id="10" name="Picture 9"/>
          <p:cNvPicPr>
            <a:picLocks noChangeAspect="1"/>
          </p:cNvPicPr>
          <p:nvPr/>
        </p:nvPicPr>
        <p:blipFill>
          <a:blip r:embed="rId3"/>
          <a:stretch>
            <a:fillRect/>
          </a:stretch>
        </p:blipFill>
        <p:spPr>
          <a:xfrm>
            <a:off x="6479287" y="2885556"/>
            <a:ext cx="2036063" cy="2225758"/>
          </a:xfrm>
          <a:prstGeom prst="rect">
            <a:avLst/>
          </a:prstGeom>
        </p:spPr>
      </p:pic>
      <p:pic>
        <p:nvPicPr>
          <p:cNvPr id="11" name="Picture 10"/>
          <p:cNvPicPr>
            <a:picLocks noChangeAspect="1"/>
          </p:cNvPicPr>
          <p:nvPr/>
        </p:nvPicPr>
        <p:blipFill>
          <a:blip r:embed="rId4"/>
          <a:stretch>
            <a:fillRect/>
          </a:stretch>
        </p:blipFill>
        <p:spPr>
          <a:xfrm>
            <a:off x="545798" y="3578100"/>
            <a:ext cx="4926436" cy="2060146"/>
          </a:xfrm>
          <a:prstGeom prst="rect">
            <a:avLst/>
          </a:prstGeom>
        </p:spPr>
      </p:pic>
      <p:sp>
        <p:nvSpPr>
          <p:cNvPr id="12" name="TextBox 11"/>
          <p:cNvSpPr txBox="1"/>
          <p:nvPr/>
        </p:nvSpPr>
        <p:spPr>
          <a:xfrm>
            <a:off x="1224436" y="5645727"/>
            <a:ext cx="6242553" cy="646331"/>
          </a:xfrm>
          <a:prstGeom prst="rect">
            <a:avLst/>
          </a:prstGeom>
          <a:noFill/>
        </p:spPr>
        <p:txBody>
          <a:bodyPr wrap="square" rtlCol="0">
            <a:spAutoFit/>
          </a:bodyPr>
          <a:lstStyle/>
          <a:p>
            <a:r>
              <a:rPr lang="en-US" dirty="0"/>
              <a:t>Using NGSS Interim Assessments in the Classroom:</a:t>
            </a:r>
          </a:p>
          <a:p>
            <a:r>
              <a:rPr lang="en-US" dirty="0">
                <a:hlinkClick r:id="rId5"/>
              </a:rPr>
              <a:t>https://www.youtube.com/watch?v=nrp9bSf2L7E&amp;t=8s</a:t>
            </a:r>
            <a:r>
              <a:rPr lang="en-US" dirty="0"/>
              <a:t> </a:t>
            </a:r>
          </a:p>
        </p:txBody>
      </p:sp>
    </p:spTree>
    <p:extLst>
      <p:ext uri="{BB962C8B-B14F-4D97-AF65-F5344CB8AC3E}">
        <p14:creationId xmlns:p14="http://schemas.microsoft.com/office/powerpoint/2010/main" val="2584982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79420572"/>
              </p:ext>
            </p:extLst>
          </p:nvPr>
        </p:nvGraphicFramePr>
        <p:xfrm>
          <a:off x="558800" y="1037689"/>
          <a:ext cx="8026400" cy="4815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0" y="123289"/>
            <a:ext cx="9144000" cy="9144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accent1">
                    <a:lumMod val="50000"/>
                  </a:schemeClr>
                </a:solidFill>
                <a:latin typeface="+mn-lt"/>
              </a:rPr>
              <a:t>Considerations Prior to Using </a:t>
            </a:r>
          </a:p>
          <a:p>
            <a:r>
              <a:rPr lang="en-US" sz="3200" b="1" dirty="0">
                <a:solidFill>
                  <a:schemeClr val="accent1">
                    <a:lumMod val="50000"/>
                  </a:schemeClr>
                </a:solidFill>
                <a:latin typeface="+mn-lt"/>
              </a:rPr>
              <a:t>NGSS Interim Assessments</a:t>
            </a:r>
            <a:endParaRPr lang="en-US" sz="3200" dirty="0">
              <a:solidFill>
                <a:schemeClr val="accent1">
                  <a:lumMod val="50000"/>
                </a:schemeClr>
              </a:solidFill>
              <a:latin typeface="+mn-lt"/>
            </a:endParaRPr>
          </a:p>
        </p:txBody>
      </p:sp>
    </p:spTree>
    <p:extLst>
      <p:ext uri="{BB962C8B-B14F-4D97-AF65-F5344CB8AC3E}">
        <p14:creationId xmlns:p14="http://schemas.microsoft.com/office/powerpoint/2010/main" val="62861603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SDE_ppt_template2</Template>
  <TotalTime>6394</TotalTime>
  <Words>2226</Words>
  <Application>Microsoft Macintosh PowerPoint</Application>
  <PresentationFormat>On-screen Show (4:3)</PresentationFormat>
  <Paragraphs>236</Paragraphs>
  <Slides>30</Slides>
  <Notes>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30</vt:i4>
      </vt:variant>
    </vt:vector>
  </HeadingPairs>
  <TitlesOfParts>
    <vt:vector size="42" baseType="lpstr">
      <vt:lpstr>Arial</vt:lpstr>
      <vt:lpstr>Calibri</vt:lpstr>
      <vt:lpstr>Calibri Light</vt:lpstr>
      <vt:lpstr>Century Gothic</vt:lpstr>
      <vt:lpstr>Times New Roman</vt:lpstr>
      <vt:lpstr>Wingdings</vt:lpstr>
      <vt:lpstr>Custom Design</vt:lpstr>
      <vt:lpstr>1_Custom Design</vt:lpstr>
      <vt:lpstr>2_Custom Design</vt:lpstr>
      <vt:lpstr>3_Custom Design</vt:lpstr>
      <vt:lpstr>4_Custom Design</vt:lpstr>
      <vt:lpstr>5_Custom Design</vt:lpstr>
      <vt:lpstr>NGSS Interim Assessments</vt:lpstr>
      <vt:lpstr>Session Outline</vt:lpstr>
      <vt:lpstr>NGSS Assessments:  Supporting the Vision and Key Shifts </vt:lpstr>
      <vt:lpstr>Proposed System of NGSS Assessments</vt:lpstr>
      <vt:lpstr>3-D Interim Assessments Guided by Coherence, Shared Models of Learning, and Attention to Equity STEM Teaching Tool Micro-Dive</vt:lpstr>
      <vt:lpstr>Our Key Takeaways Important in our Learning about Interim Assessment</vt:lpstr>
      <vt:lpstr>Our Key Takeaways Important in our Learning about Interim Assessment Cont.</vt:lpstr>
      <vt:lpstr>NGSS Interim Assessments</vt:lpstr>
      <vt:lpstr>PowerPoint Presentation</vt:lpstr>
      <vt:lpstr>Using the NGSS Interims to Inform Teacher Learning</vt:lpstr>
      <vt:lpstr>Some Questions for Teachers to Consider</vt:lpstr>
      <vt:lpstr>Using the NGSS Interims to Inform Student Learning</vt:lpstr>
      <vt:lpstr>NGSS Interim Assessment Results</vt:lpstr>
      <vt:lpstr>NGSS Interim Assessment Results</vt:lpstr>
      <vt:lpstr>Looking at the Results</vt:lpstr>
      <vt:lpstr>Local Assessment Resources in Science (LARS)</vt:lpstr>
      <vt:lpstr>LARS: Student Assessment Review Process</vt:lpstr>
      <vt:lpstr>PowerPoint Presentation</vt:lpstr>
      <vt:lpstr>Southington’s Assessment Journey</vt:lpstr>
      <vt:lpstr>First Step – Claim, Evidence, Reasoning (CER) </vt:lpstr>
      <vt:lpstr>PowerPoint Presentation</vt:lpstr>
      <vt:lpstr>PowerPoint Presentation</vt:lpstr>
      <vt:lpstr>Revised Assessment</vt:lpstr>
      <vt:lpstr>CER Scaffolding in Disruptions Unit</vt:lpstr>
      <vt:lpstr>CER Rubric Developed for Grades 6-8</vt:lpstr>
      <vt:lpstr>Ongoing Assessment Work</vt:lpstr>
      <vt:lpstr>Ongoing Assessment Work – Use of CT Interims</vt:lpstr>
      <vt:lpstr>Ongoing Assessment Work</vt:lpstr>
      <vt:lpstr>Alignment to the Framework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STATE DEPARTMENT OF EDUCATION</dc:title>
  <dc:creator>Greig, Jeff</dc:creator>
  <cp:lastModifiedBy>JOHN DUFFY</cp:lastModifiedBy>
  <cp:revision>419</cp:revision>
  <cp:lastPrinted>2017-09-11T11:57:49Z</cp:lastPrinted>
  <dcterms:created xsi:type="dcterms:W3CDTF">2016-06-06T16:39:13Z</dcterms:created>
  <dcterms:modified xsi:type="dcterms:W3CDTF">2019-11-09T18:55:10Z</dcterms:modified>
</cp:coreProperties>
</file>