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301" r:id="rId1"/>
    <p:sldMasterId id="2147484792" r:id="rId2"/>
    <p:sldMasterId id="2147484223" r:id="rId3"/>
    <p:sldMasterId id="2147484802" r:id="rId4"/>
    <p:sldMasterId id="2147484814" r:id="rId5"/>
  </p:sldMasterIdLst>
  <p:notesMasterIdLst>
    <p:notesMasterId r:id="rId40"/>
  </p:notesMasterIdLst>
  <p:sldIdLst>
    <p:sldId id="1231" r:id="rId6"/>
    <p:sldId id="1212" r:id="rId7"/>
    <p:sldId id="1255" r:id="rId8"/>
    <p:sldId id="1180" r:id="rId9"/>
    <p:sldId id="1241" r:id="rId10"/>
    <p:sldId id="1221" r:id="rId11"/>
    <p:sldId id="1232" r:id="rId12"/>
    <p:sldId id="1223" r:id="rId13"/>
    <p:sldId id="1186" r:id="rId14"/>
    <p:sldId id="1187" r:id="rId15"/>
    <p:sldId id="1244" r:id="rId16"/>
    <p:sldId id="1253" r:id="rId17"/>
    <p:sldId id="1245" r:id="rId18"/>
    <p:sldId id="1226" r:id="rId19"/>
    <p:sldId id="1227" r:id="rId20"/>
    <p:sldId id="1228" r:id="rId21"/>
    <p:sldId id="1246" r:id="rId22"/>
    <p:sldId id="1230" r:id="rId23"/>
    <p:sldId id="1247" r:id="rId24"/>
    <p:sldId id="1248" r:id="rId25"/>
    <p:sldId id="1251" r:id="rId26"/>
    <p:sldId id="1250" r:id="rId27"/>
    <p:sldId id="1197" r:id="rId28"/>
    <p:sldId id="1236" r:id="rId29"/>
    <p:sldId id="1233" r:id="rId30"/>
    <p:sldId id="1256" r:id="rId31"/>
    <p:sldId id="1257" r:id="rId32"/>
    <p:sldId id="1258" r:id="rId33"/>
    <p:sldId id="1259" r:id="rId34"/>
    <p:sldId id="1260" r:id="rId35"/>
    <p:sldId id="1235" r:id="rId36"/>
    <p:sldId id="1262" r:id="rId37"/>
    <p:sldId id="1263" r:id="rId38"/>
    <p:sldId id="1264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Californian FB" panose="0207040306080B030204" pitchFamily="18" charset="0"/>
      <p:regular r:id="rId47"/>
      <p:bold r:id="rId48"/>
      <p:italic r:id="rId49"/>
    </p:embeddedFont>
    <p:embeddedFont>
      <p:font typeface="Corbel" panose="020B0503020204020204" pitchFamily="34" charset="0"/>
      <p:regular r:id="rId50"/>
      <p:bold r:id="rId51"/>
      <p:italic r:id="rId52"/>
      <p:boldItalic r:id="rId53"/>
    </p:embeddedFont>
    <p:embeddedFont>
      <p:font typeface="Helvetica Neue" panose="020B0604020202020204" charset="0"/>
      <p:regular r:id="rId54"/>
      <p:bold r:id="rId55"/>
      <p:italic r:id="rId56"/>
      <p:boldItalic r:id="rId57"/>
    </p:embeddedFont>
    <p:embeddedFont>
      <p:font typeface="Trebuchet MS" panose="020B0603020202020204" pitchFamily="34" charset="0"/>
      <p:regular r:id="rId58"/>
      <p:bold r:id="rId59"/>
      <p:italic r:id="rId60"/>
      <p:boldItalic r:id="rId61"/>
    </p:embeddedFont>
    <p:embeddedFont>
      <p:font typeface="Tw Cen MT" panose="020B0602020104020603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FFCC"/>
    <a:srgbClr val="0000FF"/>
    <a:srgbClr val="9966FF"/>
    <a:srgbClr val="9933FF"/>
    <a:srgbClr val="CC00FF"/>
    <a:srgbClr val="800080"/>
    <a:srgbClr val="FF6600"/>
    <a:srgbClr val="FFCC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0FB3D8-9CE1-4F78-8E8F-FB5587ABAEA8}">
  <a:tblStyle styleId="{850FB3D8-9CE1-4F78-8E8F-FB5587ABAEA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8D6C8AD-4E1D-4656-8532-BD613D162CC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85087" autoAdjust="0"/>
  </p:normalViewPr>
  <p:slideViewPr>
    <p:cSldViewPr snapToGrid="0">
      <p:cViewPr varScale="1">
        <p:scale>
          <a:sx n="90" d="100"/>
          <a:sy n="90" d="100"/>
        </p:scale>
        <p:origin x="17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font" Target="fonts/font23.fntdata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font" Target="fonts/font2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font" Target="fonts/font2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font" Target="fonts/font24.fntdata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526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Okhee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4489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Todd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4489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Okhee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4489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4489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Okhee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4489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Okhee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4489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Okhee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4489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Okhee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8594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Todd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789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Todd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2963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Todd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343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Okhee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4489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Todd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4489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Todd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7109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Todd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0896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499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616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2966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3436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Okhee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0876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Okhee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385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Todd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812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Okhee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448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Okhee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12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Okhee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4489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Okhee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4489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Todd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448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Todd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4489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trike="noStrike" dirty="0"/>
              <a:t>Todd</a:t>
            </a:r>
            <a:endParaRPr strike="noStrike" dirty="0"/>
          </a:p>
        </p:txBody>
      </p:sp>
      <p:sp>
        <p:nvSpPr>
          <p:cNvPr id="5981" name="Google Shape;598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786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ivision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0767 PPT 2017_4x3_orbits title_2400x18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35048"/>
            <a:ext cx="8229600" cy="244060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19707"/>
            <a:ext cx="9144000" cy="49232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1pPr>
            <a:lvl2pPr marL="4572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2pPr>
            <a:lvl3pPr marL="9144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3pPr>
            <a:lvl4pPr marL="13716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4pPr>
            <a:lvl5pPr marL="18288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49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1792361" y="480065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pic" idx="2"/>
          </p:nvPr>
        </p:nvSpPr>
        <p:spPr>
          <a:xfrm>
            <a:off x="1792361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195" marR="0" indent="-10694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0423" marR="0" indent="-8723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5650" marR="0" indent="-6749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0861" marR="0" indent="-47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76091" marR="0" indent="-279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1296" marR="0" indent="-796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86509" marR="0" indent="-11508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41709" marR="0" indent="-9509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1792361" y="5367340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5195" indent="-10694" rtl="0">
              <a:spcBef>
                <a:spcPts val="0"/>
              </a:spcBef>
              <a:buFont typeface="Calibri"/>
              <a:buNone/>
              <a:defRPr sz="1200"/>
            </a:lvl2pPr>
            <a:lvl3pPr marL="910423" indent="-8723" rtl="0">
              <a:spcBef>
                <a:spcPts val="0"/>
              </a:spcBef>
              <a:buFont typeface="Calibri"/>
              <a:buNone/>
              <a:defRPr sz="1000"/>
            </a:lvl3pPr>
            <a:lvl4pPr marL="1365650" indent="-6749" rtl="0">
              <a:spcBef>
                <a:spcPts val="0"/>
              </a:spcBef>
              <a:buFont typeface="Calibri"/>
              <a:buNone/>
              <a:defRPr sz="900"/>
            </a:lvl4pPr>
            <a:lvl5pPr marL="1820861" indent="-4760" rtl="0">
              <a:spcBef>
                <a:spcPts val="0"/>
              </a:spcBef>
              <a:buFont typeface="Calibri"/>
              <a:buNone/>
              <a:defRPr sz="900"/>
            </a:lvl5pPr>
            <a:lvl6pPr marL="2276091" indent="-2790" rtl="0">
              <a:spcBef>
                <a:spcPts val="0"/>
              </a:spcBef>
              <a:buFont typeface="Calibri"/>
              <a:buNone/>
              <a:defRPr sz="900"/>
            </a:lvl6pPr>
            <a:lvl7pPr marL="2731296" indent="-796" rtl="0">
              <a:spcBef>
                <a:spcPts val="0"/>
              </a:spcBef>
              <a:buFont typeface="Calibri"/>
              <a:buNone/>
              <a:defRPr sz="900"/>
            </a:lvl7pPr>
            <a:lvl8pPr marL="3186509" indent="-11508" rtl="0">
              <a:spcBef>
                <a:spcPts val="0"/>
              </a:spcBef>
              <a:buFont typeface="Calibri"/>
              <a:buNone/>
              <a:defRPr sz="900"/>
            </a:lvl8pPr>
            <a:lvl9pPr marL="3641709" indent="-9509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dt" idx="10"/>
          </p:nvPr>
        </p:nvSpPr>
        <p:spPr>
          <a:xfrm>
            <a:off x="457207" y="635660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ftr" idx="11"/>
          </p:nvPr>
        </p:nvSpPr>
        <p:spPr>
          <a:xfrm>
            <a:off x="3124200" y="635660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6553217" y="635660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025" tIns="45500" rIns="91025" bIns="455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698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 rot="5400000">
            <a:off x="2309031" y="-251533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429" indent="-138228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9720" indent="-11742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38043" indent="-83943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3253" indent="-107353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48475" indent="-105374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03699" indent="-103398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58899" indent="-101399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14119" indent="-112119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69310" indent="-110109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dt" idx="10"/>
          </p:nvPr>
        </p:nvSpPr>
        <p:spPr>
          <a:xfrm>
            <a:off x="457207" y="635660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ftr" idx="11"/>
          </p:nvPr>
        </p:nvSpPr>
        <p:spPr>
          <a:xfrm>
            <a:off x="3124200" y="635660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6553217" y="635660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025" tIns="45500" rIns="91025" bIns="455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619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 rot="5400000">
            <a:off x="4732359" y="217195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 rot="5400000">
            <a:off x="541345" y="19080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429" indent="-138228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9720" indent="-11742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38043" indent="-83943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3253" indent="-107353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48475" indent="-105374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03699" indent="-103398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58899" indent="-101399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14119" indent="-112119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69310" indent="-110109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dt" idx="10"/>
          </p:nvPr>
        </p:nvSpPr>
        <p:spPr>
          <a:xfrm>
            <a:off x="457207" y="635660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ftr" idx="11"/>
          </p:nvPr>
        </p:nvSpPr>
        <p:spPr>
          <a:xfrm>
            <a:off x="3124200" y="635660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6553217" y="635660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025" tIns="45500" rIns="91025" bIns="455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73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1504603"/>
            <a:ext cx="8459369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14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452A-888C-4D76-B0E6-AF11F2726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49C2-3590-4631-9390-57993BE04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54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452A-888C-4D76-B0E6-AF11F2726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49C2-3590-4631-9390-57993BE04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50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452A-888C-4D76-B0E6-AF11F2726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49C2-3590-4631-9390-57993BE04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1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452A-888C-4D76-B0E6-AF11F2726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49C2-3590-4631-9390-57993BE04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85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452A-888C-4D76-B0E6-AF11F2726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49C2-3590-4631-9390-57993BE04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79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452A-888C-4D76-B0E6-AF11F2726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49C2-3590-4631-9390-57993BE04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73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452A-888C-4D76-B0E6-AF11F2726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49C2-3590-4631-9390-57993BE04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32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452A-888C-4D76-B0E6-AF11F2726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49C2-3590-4631-9390-57993BE04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54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452A-888C-4D76-B0E6-AF11F2726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49C2-3590-4631-9390-57993BE04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29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452A-888C-4D76-B0E6-AF11F2726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49C2-3590-4631-9390-57993BE04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8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60" y="1504603"/>
            <a:ext cx="4118076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696691" y="1504603"/>
            <a:ext cx="4108537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421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452A-888C-4D76-B0E6-AF11F2726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49C2-3590-4631-9390-57993BE04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90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893007" y="178593"/>
            <a:ext cx="73581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25"/>
              <a:buFont typeface="Helvetica Neue"/>
              <a:buNone/>
              <a:defRPr sz="50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25"/>
              <a:buFont typeface="Helvetica Neue"/>
              <a:buNone/>
              <a:defRPr sz="50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25"/>
              <a:buFont typeface="Helvetica Neue"/>
              <a:buNone/>
              <a:defRPr sz="50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25"/>
              <a:buFont typeface="Helvetica Neue"/>
              <a:buNone/>
              <a:defRPr sz="50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25"/>
              <a:buFont typeface="Helvetica Neue"/>
              <a:buNone/>
              <a:defRPr sz="50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25"/>
              <a:buFont typeface="Helvetica Neue"/>
              <a:buNone/>
              <a:defRPr sz="50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25"/>
              <a:buFont typeface="Helvetica Neue"/>
              <a:buNone/>
              <a:defRPr sz="50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25"/>
              <a:buFont typeface="Helvetica Neue"/>
              <a:buNone/>
              <a:defRPr sz="50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25"/>
              <a:buFont typeface="Helvetica Neue"/>
              <a:buNone/>
              <a:defRPr sz="50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893007" y="1947413"/>
            <a:ext cx="7358100" cy="4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299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364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Font typeface="Arial"/>
              <a:buNone/>
              <a:defRPr sz="1050"/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Font typeface="Arial"/>
              <a:buNone/>
              <a:defRPr sz="1050"/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898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8685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98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4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50"/>
              <a:buFont typeface="Arial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5"/>
              <a:buFont typeface="Arial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5"/>
              <a:buFont typeface="Arial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5"/>
              <a:buFont typeface="Arial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5"/>
              <a:buFont typeface="Arial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5"/>
              <a:buFont typeface="Arial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5"/>
              <a:buFont typeface="Arial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5"/>
              <a:buFont typeface="Arial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5"/>
              <a:buFont typeface="Arial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5"/>
              <a:buFont typeface="Arial"/>
              <a:buNone/>
              <a:defRPr sz="1575"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007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8884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Font typeface="Arial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marL="914400" lvl="1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Font typeface="Arial"/>
              <a:buNone/>
              <a:defRPr/>
            </a:lvl2pPr>
            <a:lvl3pPr marL="1371600" lvl="2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Font typeface="Arial"/>
              <a:buNone/>
              <a:defRPr/>
            </a:lvl3pPr>
            <a:lvl4pPr marL="1828800" lvl="3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Font typeface="Arial"/>
              <a:buNone/>
              <a:defRPr/>
            </a:lvl4pPr>
            <a:lvl5pPr marL="2286000" lvl="4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Font typeface="Arial"/>
              <a:buNone/>
              <a:defRPr/>
            </a:lvl5pPr>
            <a:lvl6pPr marL="2743200" lvl="5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Font typeface="Arial"/>
              <a:buNone/>
              <a:defRPr/>
            </a:lvl6pPr>
            <a:lvl7pPr marL="3200400" lvl="6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Font typeface="Arial"/>
              <a:buNone/>
              <a:defRPr/>
            </a:lvl7pPr>
            <a:lvl8pPr marL="3657600" lvl="7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Font typeface="Arial"/>
              <a:buNone/>
              <a:defRPr/>
            </a:lvl8pPr>
            <a:lvl9pPr marL="4114800" lvl="8" indent="-2286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Arial"/>
              <a:buNone/>
              <a:defRPr>
                <a:solidFill>
                  <a:srgbClr val="EEEEEE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492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440107"/>
            <a:ext cx="8459369" cy="529618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07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77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722312" y="440715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722312" y="2906801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5195" indent="-10694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0423" indent="-8723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65650" indent="-6749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0861" indent="-476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76091" indent="-279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31296" indent="-796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186509" indent="-11508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41709" indent="-9509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dt" idx="10"/>
          </p:nvPr>
        </p:nvSpPr>
        <p:spPr>
          <a:xfrm>
            <a:off x="457207" y="635660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ftr" idx="11"/>
          </p:nvPr>
        </p:nvSpPr>
        <p:spPr>
          <a:xfrm>
            <a:off x="3124200" y="635660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6553217" y="635660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025" tIns="45500" rIns="91025" bIns="455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28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1" y="160028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2"/>
          </p:nvPr>
        </p:nvSpPr>
        <p:spPr>
          <a:xfrm>
            <a:off x="4648202" y="160028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dt" idx="10"/>
          </p:nvPr>
        </p:nvSpPr>
        <p:spPr>
          <a:xfrm>
            <a:off x="457207" y="635660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ftr" idx="11"/>
          </p:nvPr>
        </p:nvSpPr>
        <p:spPr>
          <a:xfrm>
            <a:off x="3124200" y="635660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6553217" y="635660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025" tIns="45500" rIns="91025" bIns="455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70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dt" idx="10"/>
          </p:nvPr>
        </p:nvSpPr>
        <p:spPr>
          <a:xfrm>
            <a:off x="457207" y="635660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ftr" idx="11"/>
          </p:nvPr>
        </p:nvSpPr>
        <p:spPr>
          <a:xfrm>
            <a:off x="3124200" y="635660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6553217" y="635660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025" tIns="45500" rIns="91025" bIns="455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32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19" y="27310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575050" y="273303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5195" indent="-10694" rtl="0">
              <a:spcBef>
                <a:spcPts val="0"/>
              </a:spcBef>
              <a:buFont typeface="Calibri"/>
              <a:buNone/>
              <a:defRPr sz="1200"/>
            </a:lvl2pPr>
            <a:lvl3pPr marL="910423" indent="-8723" rtl="0">
              <a:spcBef>
                <a:spcPts val="0"/>
              </a:spcBef>
              <a:buFont typeface="Calibri"/>
              <a:buNone/>
              <a:defRPr sz="1000"/>
            </a:lvl3pPr>
            <a:lvl4pPr marL="1365650" indent="-6749" rtl="0">
              <a:spcBef>
                <a:spcPts val="0"/>
              </a:spcBef>
              <a:buFont typeface="Calibri"/>
              <a:buNone/>
              <a:defRPr sz="900"/>
            </a:lvl4pPr>
            <a:lvl5pPr marL="1820861" indent="-4760" rtl="0">
              <a:spcBef>
                <a:spcPts val="0"/>
              </a:spcBef>
              <a:buFont typeface="Calibri"/>
              <a:buNone/>
              <a:defRPr sz="900"/>
            </a:lvl5pPr>
            <a:lvl6pPr marL="2276091" indent="-2790" rtl="0">
              <a:spcBef>
                <a:spcPts val="0"/>
              </a:spcBef>
              <a:buFont typeface="Calibri"/>
              <a:buNone/>
              <a:defRPr sz="900"/>
            </a:lvl6pPr>
            <a:lvl7pPr marL="2731296" indent="-796" rtl="0">
              <a:spcBef>
                <a:spcPts val="0"/>
              </a:spcBef>
              <a:buFont typeface="Calibri"/>
              <a:buNone/>
              <a:defRPr sz="900"/>
            </a:lvl7pPr>
            <a:lvl8pPr marL="3186509" indent="-11508" rtl="0">
              <a:spcBef>
                <a:spcPts val="0"/>
              </a:spcBef>
              <a:buFont typeface="Calibri"/>
              <a:buNone/>
              <a:defRPr sz="900"/>
            </a:lvl8pPr>
            <a:lvl9pPr marL="3641709" indent="-9509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dt" idx="10"/>
          </p:nvPr>
        </p:nvSpPr>
        <p:spPr>
          <a:xfrm>
            <a:off x="457207" y="635660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ftr" idx="11"/>
          </p:nvPr>
        </p:nvSpPr>
        <p:spPr>
          <a:xfrm>
            <a:off x="3124200" y="635660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6553217" y="635660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025" tIns="45500" rIns="91025" bIns="455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91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0767 PPT 2017_4x3_basic secondary_24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9330"/>
            <a:ext cx="9144000" cy="7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0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/>
          <a:ea typeface="Geneva" charset="0"/>
          <a:cs typeface="Trebuchet M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60028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429" marR="0" indent="-138228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9720" marR="0" indent="-11742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38043" marR="0" indent="-83943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3253" marR="0" indent="-107353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48475" marR="0" indent="-105374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03699" marR="0" indent="-103398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58899" marR="0" indent="-101399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14119" marR="0" indent="-112119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69310" marR="0" indent="-110109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dt" idx="10"/>
          </p:nvPr>
        </p:nvSpPr>
        <p:spPr>
          <a:xfrm>
            <a:off x="457207" y="635660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FontTx/>
              <a:buNone/>
            </a:pPr>
            <a:endParaRPr>
              <a:rtl val="0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ftr" idx="11"/>
          </p:nvPr>
        </p:nvSpPr>
        <p:spPr>
          <a:xfrm>
            <a:off x="3124200" y="635660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FontTx/>
              <a:buNone/>
            </a:pPr>
            <a:endParaRPr>
              <a:rtl val="0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6553217" y="635660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025" tIns="45500" rIns="91025" bIns="45500" anchor="ctr" anchorCtr="0">
            <a:noAutofit/>
          </a:bodyPr>
          <a:lstStyle/>
          <a:p>
            <a:pPr algn="r">
              <a:buClrTx/>
              <a:buSzPct val="25000"/>
              <a:buFontTx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>
                <a:buClrTx/>
                <a:buSzPct val="25000"/>
                <a:buFontTx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1265868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288" r:id="rId3"/>
    <p:sldLayoutId id="2147484798" r:id="rId4"/>
    <p:sldLayoutId id="2147484799" r:id="rId5"/>
    <p:sldLayoutId id="2147484800" r:id="rId6"/>
    <p:sldLayoutId id="2147484801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2A4452A-888C-4D76-B0E6-AF11F272669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>
                <a:buClrTx/>
                <a:buFontTx/>
                <a:buNone/>
              </a:pPr>
              <a:t>11/16/2020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7CD49C2-3590-4631-9390-57993BE0486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087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1876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815" r:id="rId1"/>
    <p:sldLayoutId id="2147484816" r:id="rId2"/>
    <p:sldLayoutId id="2147484817" r:id="rId3"/>
    <p:sldLayoutId id="2147484818" r:id="rId4"/>
    <p:sldLayoutId id="2147484819" r:id="rId5"/>
    <p:sldLayoutId id="2147484820" r:id="rId6"/>
    <p:sldLayoutId id="2147484821" r:id="rId7"/>
    <p:sldLayoutId id="214748482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hyperlink" Target="about:blank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C28517D8-393C-4E1D-8288-1E4113DCB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48" y="2320953"/>
            <a:ext cx="8375904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rgbClr val="008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 and Systemic Racism:</a:t>
            </a: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rgbClr val="008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“A New Normal” for STEM Education</a:t>
            </a: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rgbClr val="008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Social Justice for All Students</a:t>
            </a: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Okhee Lee, New York University</a:t>
            </a:r>
          </a:p>
          <a:p>
            <a:pPr algn="ctr"/>
            <a:r>
              <a:rPr lang="en-US" sz="1800" dirty="0">
                <a:latin typeface="Corbel" panose="020B0503020204020204" pitchFamily="34" charset="0"/>
              </a:rPr>
              <a:t>Todd Campbell, University of Connecticut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November 16, 2020</a:t>
            </a:r>
          </a:p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olee@nyu.edu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       @OkheeLee_       OkheeLee.com</a:t>
            </a:r>
          </a:p>
          <a:p>
            <a:pPr algn="ctr"/>
            <a:r>
              <a:rPr lang="en-US" sz="1800" u="sng" dirty="0"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todd.campbell@uconn.edu </a:t>
            </a:r>
            <a:r>
              <a:rPr lang="en-US" sz="1800" dirty="0"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	@dtcampbe</a:t>
            </a:r>
            <a:endParaRPr lang="en-US" sz="1800" u="sng" dirty="0">
              <a:solidFill>
                <a:schemeClr val="tx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  <p:sp>
        <p:nvSpPr>
          <p:cNvPr id="2" name="AutoShape 2" descr="64th Annual Virtual Fall Conference">
            <a:extLst>
              <a:ext uri="{FF2B5EF4-FFF2-40B4-BE49-F238E27FC236}">
                <a16:creationId xmlns:a16="http://schemas.microsoft.com/office/drawing/2014/main" id="{1B4805C4-156E-4E82-BDC5-34427A38DF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64th Annual Virtual Fall Conference">
            <a:extLst>
              <a:ext uri="{FF2B5EF4-FFF2-40B4-BE49-F238E27FC236}">
                <a16:creationId xmlns:a16="http://schemas.microsoft.com/office/drawing/2014/main" id="{1A697B09-4829-493A-A6B0-3F684C200A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Image">
            <a:extLst>
              <a:ext uri="{FF2B5EF4-FFF2-40B4-BE49-F238E27FC236}">
                <a16:creationId xmlns:a16="http://schemas.microsoft.com/office/drawing/2014/main" id="{7F6CE26B-18AB-468E-8691-79CBFB80F9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54" y="0"/>
            <a:ext cx="2104767" cy="24971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111B64-988C-4749-9232-20CFED8A4F6C}"/>
              </a:ext>
            </a:extLst>
          </p:cNvPr>
          <p:cNvSpPr/>
          <p:nvPr/>
        </p:nvSpPr>
        <p:spPr>
          <a:xfrm>
            <a:off x="3674654" y="1439062"/>
            <a:ext cx="2104768" cy="105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7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495300" y="1271016"/>
            <a:ext cx="8153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96975" marR="0" lvl="0" indent="-1196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Area 1: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 science and computer science promote K-12 students to make sense of phenomena and complex societal problems </a:t>
            </a: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tabLst/>
              <a:defRPr/>
            </a:pP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Students explain phenomena and design solutions to problems</a:t>
            </a: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Washington Post</a:t>
            </a: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“Why Outbreaks Like Coronavirus Spread Exponentially, and How to ‘Flatten the Curve’”</a:t>
            </a: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https://www.washingtonpost.com/graphics/2020/world/corona-simulator/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106412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1: Data Science and Computer Science </a:t>
            </a:r>
          </a:p>
        </p:txBody>
      </p:sp>
    </p:spTree>
    <p:extLst>
      <p:ext uri="{BB962C8B-B14F-4D97-AF65-F5344CB8AC3E}">
        <p14:creationId xmlns:p14="http://schemas.microsoft.com/office/powerpoint/2010/main" val="32236697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826379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1: Data Science and Computer Science </a:t>
            </a:r>
          </a:p>
        </p:txBody>
      </p:sp>
      <p:pic>
        <p:nvPicPr>
          <p:cNvPr id="6" name="Picture 5" descr="Image">
            <a:extLst>
              <a:ext uri="{FF2B5EF4-FFF2-40B4-BE49-F238E27FC236}">
                <a16:creationId xmlns:a16="http://schemas.microsoft.com/office/drawing/2014/main" id="{715665CC-7CE2-420A-8203-66F5692039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44" y="1496469"/>
            <a:ext cx="5087112" cy="268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78E369B-97FF-4CBF-82A2-7DF313FB9F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90" y="4248092"/>
            <a:ext cx="9220200" cy="1629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A42AC8-6DAD-4071-9D48-31B7A94A71B5}"/>
              </a:ext>
            </a:extLst>
          </p:cNvPr>
          <p:cNvSpPr txBox="1"/>
          <p:nvPr/>
        </p:nvSpPr>
        <p:spPr>
          <a:xfrm>
            <a:off x="202974" y="954646"/>
            <a:ext cx="8738052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Example of Publicly Available Computer Simulations Using COVID-19 Data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3B1D9D-5D75-4272-BB03-5B3C61524279}"/>
              </a:ext>
            </a:extLst>
          </p:cNvPr>
          <p:cNvSpPr txBox="1"/>
          <p:nvPr/>
        </p:nvSpPr>
        <p:spPr>
          <a:xfrm>
            <a:off x="292608" y="5940243"/>
            <a:ext cx="85587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Washington Post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“Why Outbreaks Like Coronavirus Spread Exponentially, and How to ‘Flatten the Curve’”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https://www.washingtonpost.com/graphics/2020/world/corona-simulator/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0448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495300" y="1271016"/>
            <a:ext cx="8153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96975" marR="0" lvl="0" indent="-1196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Area 1: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 science and computer science promote K-12 students to make sense of phenomena and complex societal problems </a:t>
            </a: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breakout rooms, try out the following computer simulation model (7 min)</a:t>
            </a:r>
            <a:endParaRPr kumimoji="0" lang="en-US" sz="2400" b="0" i="0" u="non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Washington Post</a:t>
            </a: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“Why Outbreaks Like Coronavirus Spread Exponentially, and How to ‘Flatten the Curve’”</a:t>
            </a: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https://www.washingtonpost.com/graphics/2020/world/corona-simulator/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106412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1: Data Science and Computer Science </a:t>
            </a:r>
          </a:p>
        </p:txBody>
      </p:sp>
    </p:spTree>
    <p:extLst>
      <p:ext uri="{BB962C8B-B14F-4D97-AF65-F5344CB8AC3E}">
        <p14:creationId xmlns:p14="http://schemas.microsoft.com/office/powerpoint/2010/main" val="4788271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457200" y="1371600"/>
            <a:ext cx="8153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96975" marR="0" lvl="0" indent="-1196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Area 1: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Data science and computer science promote K-12 students to make sense of phenomena and complex societal problems </a:t>
            </a: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Washington Post</a:t>
            </a: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“Why Outbreaks Like Coronavirus Spread Exponentially, and How to ‘Flatten the Curve’”</a:t>
            </a: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https://www.washingtonpost.com/graphics/2020/world/corona-simulator/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 </a:t>
            </a: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“Disease Modelers Are Wary of Reopening the Country. Here’s How They Arrive at Their Verdict. To See How Their Models Work, We’ll Let You Tweak Your Own”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https://www.washingtonpost.com/graphics/2020/health/disease-modeling-coronavirus-cases-reopening/?utm_campaign=wp_post_most&amp;utm_medium=email&amp;utm_source=newsletter&amp;wpisrc=nl_most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Calibri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106412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1: Data Science and Computer Science </a:t>
            </a:r>
          </a:p>
        </p:txBody>
      </p:sp>
    </p:spTree>
    <p:extLst>
      <p:ext uri="{BB962C8B-B14F-4D97-AF65-F5344CB8AC3E}">
        <p14:creationId xmlns:p14="http://schemas.microsoft.com/office/powerpoint/2010/main" val="22563598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457200" y="13716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96975" marR="0" lvl="0" indent="-1196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Area 2:	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Convergence of multiple STEM subjects facilitate K-12 students making informed decisions and taking responsible actions</a:t>
            </a: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r>
              <a:rPr lang="en-US" sz="2800" noProof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Solutions to the COVID-19 pandemic involve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each individual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doing their part</a:t>
            </a:r>
          </a:p>
          <a:p>
            <a:pPr marL="1143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1" i="1" u="none" strike="sng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non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Reuters</a:t>
            </a:r>
          </a:p>
          <a:p>
            <a:pPr marL="1143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“The Korean Clusters,” by M. Hernandez, S. </a:t>
            </a:r>
            <a:r>
              <a:rPr kumimoji="0" lang="en-US" sz="1800" b="0" i="0" u="non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Scarr</a:t>
            </a:r>
            <a:r>
              <a:rPr kumimoji="0" lang="en-US" sz="1800" b="0" i="0" u="non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and M. Sharma, 2020</a:t>
            </a:r>
          </a:p>
          <a:p>
            <a:pPr marL="1143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sng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https://graphics.reuters.com/CHINA-HEALTH-SOUTHKOREA-CLUSTERS/0100B5G33SB/index.html</a:t>
            </a:r>
            <a:endParaRPr kumimoji="0" lang="en-US" sz="1800" b="0" i="0" u="sng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arenR"/>
              <a:tabLst/>
              <a:defRPr/>
            </a:pPr>
            <a:r>
              <a:rPr kumimoji="0" lang="en-US" sz="1800" b="0" i="0" u="non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Social distancing</a:t>
            </a:r>
          </a:p>
          <a:p>
            <a:pPr marL="1143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arenR"/>
              <a:tabLst/>
              <a:defRPr/>
            </a:pPr>
            <a:r>
              <a:rPr kumimoji="0" lang="en-US" sz="1800" b="0" i="0" u="non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Contact tracing</a:t>
            </a: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106412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2: Convergence of Multiple STEM Subjects </a:t>
            </a:r>
          </a:p>
        </p:txBody>
      </p:sp>
    </p:spTree>
    <p:extLst>
      <p:ext uri="{BB962C8B-B14F-4D97-AF65-F5344CB8AC3E}">
        <p14:creationId xmlns:p14="http://schemas.microsoft.com/office/powerpoint/2010/main" val="35426232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106412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2: Convergence of Multiple STEM Subjects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646E7-2031-46EE-AEA1-165F2878FC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276" y="1082411"/>
            <a:ext cx="5790565" cy="57729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984;p742">
            <a:extLst>
              <a:ext uri="{FF2B5EF4-FFF2-40B4-BE49-F238E27FC236}">
                <a16:creationId xmlns:a16="http://schemas.microsoft.com/office/drawing/2014/main" id="{EFB5817B-F08A-4A57-B2FB-628943AAEE98}"/>
              </a:ext>
            </a:extLst>
          </p:cNvPr>
          <p:cNvSpPr txBox="1"/>
          <p:nvPr/>
        </p:nvSpPr>
        <p:spPr>
          <a:xfrm>
            <a:off x="6254496" y="1765162"/>
            <a:ext cx="2660904" cy="440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How COVID-19 spread through Daegu, South Korea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Calibri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Reuters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“The Korean Clusters,” by M. Hernandez, S.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Scarr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&amp; M. Sharma,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https://graphics.reuters.com/CHINA-HEALTH-SOUTHKOREA-CLUSTERS/0100B5G33SB/index.html</a:t>
            </a:r>
            <a:endParaRPr kumimoji="0" lang="en-US" sz="1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4359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457200" y="1378038"/>
            <a:ext cx="8229600" cy="517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96975" marR="0" lvl="0" indent="-1196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Area 2:	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Convergence of multiple STEM subjects facilitate K-12 students making informed decisions and taking responsible actions</a:t>
            </a: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	Solutions to the COVID-19 pandemic involve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each society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doing its part</a:t>
            </a: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106412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2: Convergence of Multiple STEM Subjects </a:t>
            </a:r>
          </a:p>
        </p:txBody>
      </p:sp>
    </p:spTree>
    <p:extLst>
      <p:ext uri="{BB962C8B-B14F-4D97-AF65-F5344CB8AC3E}">
        <p14:creationId xmlns:p14="http://schemas.microsoft.com/office/powerpoint/2010/main" val="18252818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7"/>
            <a:ext cx="9144000" cy="98616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2: Convergence of Multiple STEM Subjects </a:t>
            </a:r>
          </a:p>
        </p:txBody>
      </p:sp>
      <p:sp>
        <p:nvSpPr>
          <p:cNvPr id="7" name="Google Shape;5984;p742">
            <a:extLst>
              <a:ext uri="{FF2B5EF4-FFF2-40B4-BE49-F238E27FC236}">
                <a16:creationId xmlns:a16="http://schemas.microsoft.com/office/drawing/2014/main" id="{EFB5817B-F08A-4A57-B2FB-628943AAEE98}"/>
              </a:ext>
            </a:extLst>
          </p:cNvPr>
          <p:cNvSpPr txBox="1"/>
          <p:nvPr/>
        </p:nvSpPr>
        <p:spPr>
          <a:xfrm>
            <a:off x="448056" y="1040229"/>
            <a:ext cx="8077199" cy="502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2248D-8BCF-4852-8537-95E2C2326109}"/>
              </a:ext>
            </a:extLst>
          </p:cNvPr>
          <p:cNvSpPr txBox="1"/>
          <p:nvPr/>
        </p:nvSpPr>
        <p:spPr>
          <a:xfrm>
            <a:off x="795529" y="6069430"/>
            <a:ext cx="75986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Our World in Data</a:t>
            </a:r>
          </a:p>
          <a:p>
            <a:pPr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“Coronavirus Pandemic (COVID-19),” by M.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Roser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H. Ritchie, E. Ortiz-Ospina, and J.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Hasell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2020 </a:t>
            </a: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https://ourworldindata.org/coronavirus</a:t>
            </a: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8D3CFE6-D3F3-4413-8D33-1100020C2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66" y="1040229"/>
            <a:ext cx="6981667" cy="49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277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457200" y="1307939"/>
            <a:ext cx="8229600" cy="519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96975" marR="0" lvl="0" indent="-1196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Area 2:	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Convergence of multiple STEM subjects facilitate K-12 students making informed decisions and taking responsible actions</a:t>
            </a: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98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breakout rooms, explore the data (</a:t>
            </a:r>
            <a:r>
              <a:rPr lang="en-US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min)</a:t>
            </a:r>
          </a:p>
          <a:p>
            <a:pPr marL="119856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8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856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8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8563"/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Our World in Data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8563"/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https://ourworldindata.org/coronavirus</a:t>
            </a:r>
            <a:endParaRPr lang="en-US" sz="2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856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106412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2: Convergence of Multiple STEM Subjects </a:t>
            </a:r>
          </a:p>
        </p:txBody>
      </p:sp>
    </p:spTree>
    <p:extLst>
      <p:ext uri="{BB962C8B-B14F-4D97-AF65-F5344CB8AC3E}">
        <p14:creationId xmlns:p14="http://schemas.microsoft.com/office/powerpoint/2010/main" val="28981839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457200" y="1085087"/>
            <a:ext cx="8229600" cy="541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96975" marR="0" lvl="0" indent="-1196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Area 2:	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Convergence of multiple STEM subjects facilitate K-12 students making informed decisions and taking responsible actions</a:t>
            </a:r>
          </a:p>
          <a:p>
            <a:pPr marL="1198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8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98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New York Times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98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Coronavirus Map: Tracking the Global Outbreak</a:t>
            </a:r>
          </a:p>
          <a:p>
            <a:pPr marL="1198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https://www.nytimes.com/interactive/2020/world/coronavirus-maps.html?campaign_id=9&amp;emc=edit_NN_p_20200424&amp;instance_id=17910&amp;nl=morning-briefing&amp;regi_id=128196943&amp;section=topNews&amp;segment_id=25875&amp;te=1&amp;user_id=8a1534b4d44c04ec54f11d47daf73a58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98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98563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United States</a:t>
            </a:r>
          </a:p>
          <a:p>
            <a:pPr marL="1198563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States, Territories and Cities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106412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2: Convergence of Multiple STEM Subjects </a:t>
            </a:r>
          </a:p>
        </p:txBody>
      </p:sp>
    </p:spTree>
    <p:extLst>
      <p:ext uri="{BB962C8B-B14F-4D97-AF65-F5344CB8AC3E}">
        <p14:creationId xmlns:p14="http://schemas.microsoft.com/office/powerpoint/2010/main" val="8599132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FABC2EDD-3DAE-4F28-86E4-00767D8E7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40" y="248152"/>
            <a:ext cx="1696477" cy="12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7E154E2-D0A8-4737-90B1-2E369AA8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E0EB8C-3C6B-47A2-B16F-20C5745C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18" y="1758344"/>
            <a:ext cx="840872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Okhee Lee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cs typeface="Arial"/>
              <a:sym typeface="Arial"/>
            </a:endParaRPr>
          </a:p>
          <a:p>
            <a:pPr marL="463550" marR="0" lvl="0" indent="-231775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Research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focuses on equity in science and STEM education for all students, </a:t>
            </a:r>
            <a:r>
              <a:rPr lang="en-US" altLang="en-US" sz="2000" dirty="0">
                <a:solidFill>
                  <a:prstClr val="black"/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especially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English learners</a:t>
            </a:r>
            <a:endParaRPr kumimoji="0" lang="en-US" altLang="en-US" sz="2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cs typeface="Arial"/>
              <a:sym typeface="Arial"/>
            </a:endParaRPr>
          </a:p>
          <a:p>
            <a:pPr marL="463550" marR="0" lvl="0" indent="-231775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Policy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contributions include serving on the NGSS writing team and leading the NGSS Diversity and Equity Team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cs typeface="Arial"/>
              <a:sym typeface="Arial"/>
            </a:endParaRPr>
          </a:p>
          <a:p>
            <a:pPr marL="463550" marR="0" lvl="0" indent="-231775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b="1" i="1" dirty="0">
                <a:solidFill>
                  <a:prstClr val="black"/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ractice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commitment was recognized by the 2020 NSTA Distinguished Service to Science Education award</a:t>
            </a:r>
          </a:p>
          <a:p>
            <a:pPr marL="23495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cs typeface="Arial" panose="020B0604020202020204" pitchFamily="34" charset="0"/>
              <a:sym typeface="Arial"/>
            </a:endParaRPr>
          </a:p>
          <a:p>
            <a:pPr marL="23495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cs typeface="Arial" panose="020B0604020202020204" pitchFamily="34" charset="0"/>
              <a:sym typeface="Arial"/>
            </a:endParaRPr>
          </a:p>
          <a:p>
            <a:pPr marL="23495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19AEA6-30B0-4D11-8559-FFC622FA4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18" y="5638800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371600" marR="0" lvl="0" indent="-13716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Email	olee@nyu.edu</a:t>
            </a:r>
          </a:p>
          <a:p>
            <a:pPr marL="1371600" marR="0" lvl="0" indent="-13716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Twitter	@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OkheeLee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_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cs typeface="Arial"/>
              <a:sym typeface="Arial"/>
            </a:endParaRPr>
          </a:p>
          <a:p>
            <a:pPr marL="1371600" marR="0" lvl="0" indent="-13716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Website	okheelee.com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2AE017-924E-4B16-A073-27469235F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40" y="4123833"/>
            <a:ext cx="2209800" cy="9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484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457200" y="1371600"/>
            <a:ext cx="8153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96975" marR="0" lvl="0" indent="-1196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Area 3:	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STEM disciplines and STEM education in concert address systemic racism</a:t>
            </a:r>
            <a:endParaRPr kumimoji="0" lang="en-US" sz="2800" b="0" i="0" u="non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endParaRPr kumimoji="0" lang="en-US" sz="2400" b="0" i="0" u="non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1)	Students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 to systemic racism in the COVID-19 pandemic</a:t>
            </a:r>
            <a:endParaRPr kumimoji="0" lang="en-US" sz="2800" b="0" i="0" u="non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106412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3: Social Justice for All</a:t>
            </a:r>
          </a:p>
        </p:txBody>
      </p:sp>
    </p:spTree>
    <p:extLst>
      <p:ext uri="{BB962C8B-B14F-4D97-AF65-F5344CB8AC3E}">
        <p14:creationId xmlns:p14="http://schemas.microsoft.com/office/powerpoint/2010/main" val="1442434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495300" y="1267428"/>
            <a:ext cx="8153400" cy="534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96975" marR="0" lvl="0" indent="-1196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Area 3:	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STEM disciplines and STEM education in concert address systemic racism</a:t>
            </a: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481138" lvl="0" indent="-219075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Racial inequity of COVID-19</a:t>
            </a:r>
          </a:p>
          <a:p>
            <a:pPr marL="1481138" lvl="0">
              <a:buSzPct val="100000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nytimes.com/interactive/2020/07/05/us/coronavirus-latinos-african-americans-cdc-data.html?action=click&amp;campaign_id=9&amp;emc=edit_nn_20200706&amp;instance_id=20044&amp;module=Top+Stories&amp;nl=the-morning&amp;pgtype=Homepage&amp;regi_id=128196943&amp;segment_id=32688&amp;te=1&amp;user_id=8a1534b4d44c04ec54f11d47daf73a58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81138" lvl="0">
              <a:buSzPct val="100000"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481138" lvl="0" indent="-219075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Latinos with an especially high infection rate of COVID-19, a sign of a makeup of essential work force</a:t>
            </a:r>
          </a:p>
          <a:p>
            <a:pPr marL="1481138" lvl="0">
              <a:buSzPct val="100000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https://www.nytimes.com/2020/06/26/us/corona-virus-latinos.html?campaign_id=9&amp;emc=edit_nn_20200626&amp;instance_id=19769&amp;nl=the-morning&amp;regi_id=128196943&amp;segment_id=31917&amp;te=1&amp;user_id=8a1534b4d44c04ec54f11d47daf73a58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106412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3: Social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 Justice for All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227789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495300" y="1261872"/>
            <a:ext cx="8153400" cy="539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96975" marR="0" lvl="0" indent="-1196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Area 3:	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STEM disciplines and STEM education in concert address systemic racism</a:t>
            </a: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r>
              <a:rPr lang="en-US" sz="2800" noProof="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	Students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that solutions to the COVID-19 pandemic involve addressing systemic racism</a:t>
            </a: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828800" lvl="0" indent="-231775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Black-White income gap</a:t>
            </a:r>
          </a:p>
          <a:p>
            <a:pPr marL="1828800">
              <a:buSzPct val="100000"/>
              <a:defRPr/>
            </a:pP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https://www.wsj.com/articles/for-african-americans-a-painful-economic-reversal-of-fortune-11591176602?st=6peib0558gnq91l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828800" lvl="0" indent="-231775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Black-White wage gap</a:t>
            </a:r>
          </a:p>
          <a:p>
            <a:pPr marL="1828800" lvl="0">
              <a:buSzPct val="100000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https://www.nytimes.com/2020/06/25/briefing/coronavirus-ahmaud-arbery-hamilton-your-thursday-briefing.html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828800" lvl="0" indent="-231775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High incarceration rates of black men</a:t>
            </a:r>
          </a:p>
          <a:p>
            <a:pPr marL="1828800" lvl="0">
              <a:buSzPct val="100000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https://www.nytimes.com/2020/06/03/briefing/protests-steve-king-coronavirus-your-wednesday-briefing.html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106412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3: Social Justice for All</a:t>
            </a:r>
          </a:p>
        </p:txBody>
      </p:sp>
    </p:spTree>
    <p:extLst>
      <p:ext uri="{BB962C8B-B14F-4D97-AF65-F5344CB8AC3E}">
        <p14:creationId xmlns:p14="http://schemas.microsoft.com/office/powerpoint/2010/main" val="28544980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271C4A32-8C04-4688-AE55-21B64E6BBF0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97832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3: Social Justice</a:t>
            </a:r>
            <a:r>
              <a:rPr lang="en-US" sz="3600" b="1" kern="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for All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5984;p742">
            <a:extLst>
              <a:ext uri="{FF2B5EF4-FFF2-40B4-BE49-F238E27FC236}">
                <a16:creationId xmlns:a16="http://schemas.microsoft.com/office/drawing/2014/main" id="{3792C0C4-550D-4EEA-8B29-F4AA1ED681C6}"/>
              </a:ext>
            </a:extLst>
          </p:cNvPr>
          <p:cNvSpPr txBox="1"/>
          <p:nvPr/>
        </p:nvSpPr>
        <p:spPr>
          <a:xfrm>
            <a:off x="885940" y="3097820"/>
            <a:ext cx="8077199" cy="47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F0E42C3-1EEB-467C-8D59-2EB8CB946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29" y="1141122"/>
            <a:ext cx="83177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Income Gap Between Black and White Households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 descr="A screenshot of text&#10;&#10;Description automatically generated">
            <a:extLst>
              <a:ext uri="{FF2B5EF4-FFF2-40B4-BE49-F238E27FC236}">
                <a16:creationId xmlns:a16="http://schemas.microsoft.com/office/drawing/2014/main" id="{CC2B0616-7BE9-4731-9157-162E8284EF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70" y="1670579"/>
            <a:ext cx="5539059" cy="38929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8BF939-25B8-461E-9871-C65E8D6C0F62}"/>
              </a:ext>
            </a:extLst>
          </p:cNvPr>
          <p:cNvSpPr txBox="1"/>
          <p:nvPr/>
        </p:nvSpPr>
        <p:spPr>
          <a:xfrm>
            <a:off x="319487" y="5688368"/>
            <a:ext cx="85050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Wall Street Journal</a:t>
            </a:r>
            <a:endParaRPr lang="en-US" sz="160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“For African-Americans, a Painful Economic Reversal of Fortune,” by G. Ip, 2020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https://www.wsj.com/articles/for-african-americans-a-painful-economic-reversal-of-fortune-11591176602?st=6peib0558gnq91l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998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984;p742">
            <a:extLst>
              <a:ext uri="{FF2B5EF4-FFF2-40B4-BE49-F238E27FC236}">
                <a16:creationId xmlns:a16="http://schemas.microsoft.com/office/drawing/2014/main" id="{3792C0C4-550D-4EEA-8B29-F4AA1ED681C6}"/>
              </a:ext>
            </a:extLst>
          </p:cNvPr>
          <p:cNvSpPr txBox="1"/>
          <p:nvPr/>
        </p:nvSpPr>
        <p:spPr>
          <a:xfrm>
            <a:off x="885940" y="3097820"/>
            <a:ext cx="8077199" cy="47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F0E42C3-1EEB-467C-8D59-2EB8CB946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75" y="221315"/>
            <a:ext cx="83177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Unemployment Gap Between Black and White Men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BF939-25B8-461E-9871-C65E8D6C0F62}"/>
              </a:ext>
            </a:extLst>
          </p:cNvPr>
          <p:cNvSpPr txBox="1"/>
          <p:nvPr/>
        </p:nvSpPr>
        <p:spPr>
          <a:xfrm>
            <a:off x="319488" y="5604992"/>
            <a:ext cx="85050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The New York Times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“The Enormous Black-White Wage Gap,” by D. Leonhardt,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https://www.nytimes.com/2020/06/25/briefing/coronavirus-ahmaud-arbery-hamilton-your-thursday-briefing.html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6AF8E6-3FA5-4AEE-A43F-7C8217071A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147" y="1202487"/>
            <a:ext cx="10333822" cy="4254727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8F0A9C90-090A-4742-A8A5-8F5EEFABE92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98117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3: </a:t>
            </a:r>
            <a:r>
              <a:rPr lang="en-US" sz="3600" b="1" kern="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Social Justice for All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886413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495300" y="1316736"/>
            <a:ext cx="8153400" cy="510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8000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COVID-19 provides an example of how students can attend to the consequences of systemic racism while participating in STEM education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8000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Such systemic racism manifests in disproportionately higher rates of COVID-19 cases and deaths among racial minorities, low-income communities, inmates, and other marginalized groups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8000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As students recognize systemic racism associated with COVID-19, they are positioned to question underlying reasons for its existence and propose potential justice-centered solutions to begin to address systemic racism in the society at large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CDA4CA91-A2C1-4E59-8390-89EB774E442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98117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3: </a:t>
            </a:r>
            <a:r>
              <a:rPr lang="en-US" sz="3600" b="1" kern="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Social Justice for All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361983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0E2D-420D-4533-AC0B-84AFE404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NSTA Daily Do Lesson</a:t>
            </a:r>
          </a:p>
        </p:txBody>
      </p:sp>
      <p:sp>
        <p:nvSpPr>
          <p:cNvPr id="4" name="Google Shape;5984;p742">
            <a:extLst>
              <a:ext uri="{FF2B5EF4-FFF2-40B4-BE49-F238E27FC236}">
                <a16:creationId xmlns:a16="http://schemas.microsoft.com/office/drawing/2014/main" id="{01B4AD28-33EA-9C45-AE03-691ABEBAA4EA}"/>
              </a:ext>
            </a:extLst>
          </p:cNvPr>
          <p:cNvSpPr txBox="1"/>
          <p:nvPr/>
        </p:nvSpPr>
        <p:spPr>
          <a:xfrm>
            <a:off x="495300" y="1577994"/>
            <a:ext cx="81534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8000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following is an example of what our framework might look like in the context of a middle school science lesson:</a:t>
            </a:r>
          </a:p>
          <a:p>
            <a:pPr>
              <a:spcAft>
                <a:spcPts val="1800"/>
              </a:spcAft>
              <a:buClr>
                <a:srgbClr val="008000"/>
              </a:buClr>
              <a:buSzPts val="2800"/>
              <a:defRPr/>
            </a:pP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How can we make informed decisions to keep ourselves and our communities safe during the COVID-19 pandemic?</a:t>
            </a:r>
          </a:p>
          <a:p>
            <a:pPr marL="457200" indent="-457200">
              <a:spcAft>
                <a:spcPts val="1800"/>
              </a:spcAft>
              <a:buClr>
                <a:srgbClr val="008000"/>
              </a:buClr>
              <a:buSzPts val="28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Students and their families explain differences found when comparing COVID-19 data for their local county to COVID-19 data for another county (or equivalent) and propose informed solutions for keeping themselves and their communities safe.</a:t>
            </a:r>
          </a:p>
        </p:txBody>
      </p:sp>
    </p:spTree>
    <p:extLst>
      <p:ext uri="{BB962C8B-B14F-4D97-AF65-F5344CB8AC3E}">
        <p14:creationId xmlns:p14="http://schemas.microsoft.com/office/powerpoint/2010/main" val="40303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90E7-029B-EF48-939B-438DE96D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NSTA Daily Do Lesson</a:t>
            </a:r>
          </a:p>
        </p:txBody>
      </p:sp>
      <p:sp>
        <p:nvSpPr>
          <p:cNvPr id="4" name="Google Shape;5984;p742">
            <a:extLst>
              <a:ext uri="{FF2B5EF4-FFF2-40B4-BE49-F238E27FC236}">
                <a16:creationId xmlns:a16="http://schemas.microsoft.com/office/drawing/2014/main" id="{5B51B355-81FE-B949-8F71-138FC297CED6}"/>
              </a:ext>
            </a:extLst>
          </p:cNvPr>
          <p:cNvSpPr txBox="1"/>
          <p:nvPr/>
        </p:nvSpPr>
        <p:spPr>
          <a:xfrm>
            <a:off x="457200" y="1417637"/>
            <a:ext cx="3241040" cy="510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8000"/>
              </a:buClr>
              <a:buSzPts val="2800"/>
              <a:tabLst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the Lesson – Part 1</a:t>
            </a:r>
          </a:p>
          <a:p>
            <a:pPr>
              <a:spcAft>
                <a:spcPts val="1800"/>
              </a:spcAft>
              <a:buClr>
                <a:srgbClr val="008000"/>
              </a:buClr>
              <a:buSzPts val="2800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examine local and regional patterns of COVID19 spread and make observations using the Johns Hopkins Coronavirus Resource Center’s COVID-19 Dashboard</a:t>
            </a:r>
          </a:p>
          <a:p>
            <a:pPr>
              <a:spcAft>
                <a:spcPts val="1800"/>
              </a:spcAft>
              <a:buClr>
                <a:srgbClr val="008000"/>
              </a:buClr>
              <a:buSzPts val="2800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[Data Science]</a:t>
            </a:r>
          </a:p>
          <a:p>
            <a:pPr>
              <a:spcAft>
                <a:spcPts val="1800"/>
              </a:spcAft>
              <a:buClr>
                <a:srgbClr val="008000"/>
              </a:buClr>
              <a:buSzPts val="2800"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31FA0-D686-AD42-BF1D-2135533CD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660" y="1976120"/>
            <a:ext cx="4676140" cy="31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90E7-029B-EF48-939B-438DE96D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NSTA Daily Do Lesson</a:t>
            </a:r>
          </a:p>
        </p:txBody>
      </p:sp>
      <p:sp>
        <p:nvSpPr>
          <p:cNvPr id="4" name="Google Shape;5984;p742">
            <a:extLst>
              <a:ext uri="{FF2B5EF4-FFF2-40B4-BE49-F238E27FC236}">
                <a16:creationId xmlns:a16="http://schemas.microsoft.com/office/drawing/2014/main" id="{5B51B355-81FE-B949-8F71-138FC297CED6}"/>
              </a:ext>
            </a:extLst>
          </p:cNvPr>
          <p:cNvSpPr txBox="1"/>
          <p:nvPr/>
        </p:nvSpPr>
        <p:spPr>
          <a:xfrm>
            <a:off x="5181600" y="1417637"/>
            <a:ext cx="3688080" cy="513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8000"/>
              </a:buClr>
              <a:buSzPts val="2800"/>
              <a:tabLst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the Lesson – Part 2</a:t>
            </a:r>
          </a:p>
          <a:p>
            <a:pPr>
              <a:spcAft>
                <a:spcPts val="1800"/>
              </a:spcAft>
              <a:buClr>
                <a:srgbClr val="008000"/>
              </a:buClr>
              <a:buSzPts val="2800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explore simulations to better understand the mechanism of viral spread and strategies for flattening the curve of viral spread amongst a population</a:t>
            </a:r>
          </a:p>
          <a:p>
            <a:pPr>
              <a:spcAft>
                <a:spcPts val="1800"/>
              </a:spcAft>
              <a:buClr>
                <a:srgbClr val="008000"/>
              </a:buClr>
              <a:buSzPts val="2800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[Simulations/Computer Science]</a:t>
            </a:r>
          </a:p>
          <a:p>
            <a:pPr>
              <a:spcAft>
                <a:spcPts val="1800"/>
              </a:spcAft>
              <a:buClr>
                <a:srgbClr val="008000"/>
              </a:buClr>
              <a:buSzPts val="2800"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55B31-A54A-2B40-AD49-3E3996F1A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7062" y="2388616"/>
            <a:ext cx="5558662" cy="331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90E7-029B-EF48-939B-438DE96D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NSTA Daily Do Lesson</a:t>
            </a:r>
          </a:p>
        </p:txBody>
      </p:sp>
      <p:sp>
        <p:nvSpPr>
          <p:cNvPr id="4" name="Google Shape;5984;p742">
            <a:extLst>
              <a:ext uri="{FF2B5EF4-FFF2-40B4-BE49-F238E27FC236}">
                <a16:creationId xmlns:a16="http://schemas.microsoft.com/office/drawing/2014/main" id="{5B51B355-81FE-B949-8F71-138FC297CED6}"/>
              </a:ext>
            </a:extLst>
          </p:cNvPr>
          <p:cNvSpPr txBox="1"/>
          <p:nvPr/>
        </p:nvSpPr>
        <p:spPr>
          <a:xfrm>
            <a:off x="457200" y="1566672"/>
            <a:ext cx="3664301" cy="4811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8000"/>
              </a:buClr>
              <a:buSzPts val="2800"/>
              <a:tabLst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the Lesson – Part 3</a:t>
            </a:r>
          </a:p>
          <a:p>
            <a:pPr>
              <a:spcAft>
                <a:spcPts val="1800"/>
              </a:spcAft>
              <a:buClr>
                <a:srgbClr val="008000"/>
              </a:buClr>
              <a:buSzPts val="2800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examine CDC guidance and propose recommendation for their schools</a:t>
            </a:r>
          </a:p>
          <a:p>
            <a:pPr>
              <a:spcAft>
                <a:spcPts val="1800"/>
              </a:spcAft>
              <a:buClr>
                <a:srgbClr val="008000"/>
              </a:buClr>
              <a:buSzPts val="2800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[Making informed decisions and taking responsible action]</a:t>
            </a:r>
          </a:p>
          <a:p>
            <a:pPr>
              <a:spcAft>
                <a:spcPts val="1800"/>
              </a:spcAft>
              <a:buClr>
                <a:srgbClr val="008000"/>
              </a:buClr>
              <a:buSzPts val="2800"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A87EEB-CC08-B04F-8BCB-D3AD8AE4A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501" y="1566672"/>
            <a:ext cx="4761135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7E154E2-D0A8-4737-90B1-2E369AA8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E0EB8C-3C6B-47A2-B16F-20C5745C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18" y="1566952"/>
            <a:ext cx="840872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Todd Campbell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cs typeface="Arial"/>
              <a:sym typeface="Arial"/>
            </a:endParaRPr>
          </a:p>
          <a:p>
            <a:pPr marL="463550" lvl="0" indent="-231775" fontAlgn="t"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Research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focuses </a:t>
            </a:r>
            <a:r>
              <a:rPr lang="en-US" altLang="en-US" sz="2000" dirty="0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on </a:t>
            </a:r>
            <a:r>
              <a:rPr lang="en-US" sz="2000" dirty="0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cultivating imaginative and equitable representations of STEM </a:t>
            </a:r>
          </a:p>
          <a:p>
            <a:pPr marL="463550" lvl="0" indent="-231775" fontAlgn="t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000" b="1" i="1" dirty="0">
                <a:solidFill>
                  <a:prstClr val="black"/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Policy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contributions include scholarly publications focused on the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implementation of national and state standards</a:t>
            </a:r>
            <a:endParaRPr kumimoji="0" lang="en-US" altLang="en-US" sz="2000" b="0" i="0" u="none" strike="sngStrike" kern="0" cap="none" spc="0" normalizeH="0" baseline="0" noProof="0" dirty="0">
              <a:ln>
                <a:noFill/>
              </a:ln>
              <a:effectLst/>
              <a:uLnTx/>
              <a:uFillTx/>
              <a:latin typeface="Californian FB" panose="0207040306080B030204" pitchFamily="18" charset="0"/>
              <a:cs typeface="Arial"/>
              <a:sym typeface="Arial"/>
            </a:endParaRPr>
          </a:p>
          <a:p>
            <a:pPr marL="463550" marR="0" lvl="0" indent="-231775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b="1" i="1" dirty="0"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ractice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commitment is embodied in the publication of several practice briefs and practitioner-oriented articles</a:t>
            </a:r>
          </a:p>
          <a:p>
            <a:pPr marL="23495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cs typeface="Arial" panose="020B0604020202020204" pitchFamily="34" charset="0"/>
              <a:sym typeface="Arial"/>
            </a:endParaRPr>
          </a:p>
          <a:p>
            <a:pPr marL="23495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cs typeface="Arial" panose="020B0604020202020204" pitchFamily="34" charset="0"/>
              <a:sym typeface="Arial"/>
            </a:endParaRPr>
          </a:p>
          <a:p>
            <a:pPr marL="23495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19AEA6-30B0-4D11-8559-FFC622FA4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18" y="5806966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371600" marR="0" lvl="0" indent="-13716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Email	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todd</a:t>
            </a:r>
            <a:r>
              <a:rPr lang="en-US" altLang="en-US" sz="2000" dirty="0">
                <a:solidFill>
                  <a:prstClr val="black"/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altLang="en-US" sz="2000" dirty="0" err="1">
                <a:solidFill>
                  <a:prstClr val="black"/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campbell@uconn.edu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  <a:p>
            <a:pPr marL="1371600" marR="0" lvl="0" indent="-13716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Twitter	</a:t>
            </a:r>
            <a:r>
              <a:rPr lang="en-US" altLang="en-US" sz="2000" dirty="0">
                <a:solidFill>
                  <a:prstClr val="black"/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@dtcampbe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607F0-1256-DF46-AB2F-42017FCA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40" y="161232"/>
            <a:ext cx="1287440" cy="12874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B9962F-DB06-7C47-AC71-72C50AD58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824" y="4105842"/>
            <a:ext cx="1790283" cy="26077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0BAD26-9206-9E44-B4FE-74DC6A54D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229" y="4105842"/>
            <a:ext cx="1724889" cy="26047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AF5110-6B54-7B48-81B3-9D5127CE6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02" y="4200442"/>
            <a:ext cx="1924431" cy="16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12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C9D18BC4-EB26-4C9F-B368-95EA60CA3A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65" y="1465832"/>
            <a:ext cx="3802513" cy="197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screenshot of text&#10;&#10;Description automatically generated">
            <a:extLst>
              <a:ext uri="{FF2B5EF4-FFF2-40B4-BE49-F238E27FC236}">
                <a16:creationId xmlns:a16="http://schemas.microsoft.com/office/drawing/2014/main" id="{51D6E227-E12C-4B29-995C-619D3860D45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6" y="4618040"/>
            <a:ext cx="3548363" cy="2070961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40FD9-BE96-4781-93EC-B8891F672A9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06" y="4397829"/>
            <a:ext cx="5912996" cy="2407921"/>
          </a:xfrm>
          <a:prstGeom prst="rect">
            <a:avLst/>
          </a:prstGeom>
        </p:spPr>
      </p:pic>
      <p:sp>
        <p:nvSpPr>
          <p:cNvPr id="2" name="Google Shape;5521;p689">
            <a:extLst>
              <a:ext uri="{FF2B5EF4-FFF2-40B4-BE49-F238E27FC236}">
                <a16:creationId xmlns:a16="http://schemas.microsoft.com/office/drawing/2014/main" id="{844C4E71-F1A9-49EC-AB15-FF42588F28E2}"/>
              </a:ext>
            </a:extLst>
          </p:cNvPr>
          <p:cNvSpPr txBox="1"/>
          <p:nvPr/>
        </p:nvSpPr>
        <p:spPr>
          <a:xfrm>
            <a:off x="0" y="0"/>
            <a:ext cx="9144000" cy="1370216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9050" tIns="45175" rIns="79050" bIns="45175" anchor="ctr" anchorCtr="0">
            <a:noAutofit/>
          </a:bodyPr>
          <a:lstStyle/>
          <a:p>
            <a:pPr marL="119063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FF"/>
              </a:buClr>
              <a:buSzPts val="4000"/>
              <a:buFont typeface="Arial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Summary</a:t>
            </a:r>
          </a:p>
          <a:p>
            <a:pPr marL="119063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FF"/>
              </a:buClr>
              <a:buSzPts val="4000"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Use Multiple STEM Subjects to Make Sense of Complex Societal Phenomena and Problems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3" name="Google Shape;5521;p689">
            <a:extLst>
              <a:ext uri="{FF2B5EF4-FFF2-40B4-BE49-F238E27FC236}">
                <a16:creationId xmlns:a16="http://schemas.microsoft.com/office/drawing/2014/main" id="{D4EC81A0-A525-4C9D-A617-FD6BF0EBBC21}"/>
              </a:ext>
            </a:extLst>
          </p:cNvPr>
          <p:cNvSpPr txBox="1"/>
          <p:nvPr/>
        </p:nvSpPr>
        <p:spPr>
          <a:xfrm>
            <a:off x="0" y="3661361"/>
            <a:ext cx="9176701" cy="499186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9050" tIns="45175" rIns="79050" bIns="45175" anchor="ctr" anchorCtr="0">
            <a:noAutofit/>
          </a:bodyPr>
          <a:lstStyle/>
          <a:p>
            <a:pPr marL="119063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FF"/>
              </a:buClr>
              <a:buSzPts val="4000"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While Addressing Systemic Racism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7826C5AC-A938-426C-BC53-DB7007F30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06" y="4193144"/>
            <a:ext cx="27962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19063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Income Gap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A197E17F-1195-4425-9712-A02A9A2C4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61" y="1423632"/>
            <a:ext cx="2656787" cy="1974727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3EC6AA46-8265-41FF-A75B-405BC914F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7278" y="1454742"/>
            <a:ext cx="2737174" cy="20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658368" y="1663547"/>
            <a:ext cx="7863840" cy="473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Capitalize on the unparalleled opportunities as well as challenges presented by COVID-19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Envision a new–better–normal for STEM education centered around social justice for all students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3385E9-A494-4243-BBD6-89DCEE8F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New Roles for STEM Educators</a:t>
            </a:r>
          </a:p>
        </p:txBody>
      </p:sp>
    </p:spTree>
    <p:extLst>
      <p:ext uri="{BB962C8B-B14F-4D97-AF65-F5344CB8AC3E}">
        <p14:creationId xmlns:p14="http://schemas.microsoft.com/office/powerpoint/2010/main" val="25836840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42AC8-6DAD-4071-9D48-31B7A94A71B5}"/>
              </a:ext>
            </a:extLst>
          </p:cNvPr>
          <p:cNvSpPr txBox="1"/>
          <p:nvPr/>
        </p:nvSpPr>
        <p:spPr>
          <a:xfrm>
            <a:off x="484909" y="1143229"/>
            <a:ext cx="8118764" cy="440120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000" b="0" i="0" u="none" strike="noStrike" kern="0" cap="all" spc="0" normalizeH="0" baseline="0" noProof="0" dirty="0">
              <a:ln>
                <a:noFill/>
              </a:ln>
              <a:solidFill>
                <a:srgbClr val="0A2458"/>
              </a:solidFill>
              <a:effectLst/>
              <a:uLnTx/>
              <a:uFillTx/>
              <a:latin typeface="Decimal-Bold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000" b="0" i="0" u="none" strike="noStrike" kern="0" cap="all" spc="0" normalizeH="0" baseline="0" noProof="0" dirty="0">
              <a:ln>
                <a:noFill/>
              </a:ln>
              <a:solidFill>
                <a:srgbClr val="0A2458"/>
              </a:solidFill>
              <a:effectLst/>
              <a:uLnTx/>
              <a:uFillTx/>
              <a:latin typeface="Decimal-Bold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000" b="0" i="0" u="none" strike="noStrike" kern="0" cap="all" spc="0" normalizeH="0" baseline="0" noProof="0" dirty="0">
              <a:ln>
                <a:noFill/>
              </a:ln>
              <a:solidFill>
                <a:srgbClr val="0A2458"/>
              </a:solidFill>
              <a:effectLst/>
              <a:uLnTx/>
              <a:uFillTx/>
              <a:latin typeface="Decimal-Bold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000" b="0" i="0" u="none" strike="noStrike" kern="0" cap="all" spc="0" normalizeH="0" baseline="0" noProof="0" dirty="0">
              <a:ln>
                <a:noFill/>
              </a:ln>
              <a:solidFill>
                <a:srgbClr val="0A2458"/>
              </a:solidFill>
              <a:effectLst/>
              <a:uLnTx/>
              <a:uFillTx/>
              <a:latin typeface="Decimal-Bold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000" b="0" i="0" u="none" strike="noStrike" kern="0" cap="all" spc="0" normalizeH="0" baseline="0" noProof="0" dirty="0">
              <a:ln>
                <a:noFill/>
              </a:ln>
              <a:solidFill>
                <a:srgbClr val="0A2458"/>
              </a:solidFill>
              <a:effectLst/>
              <a:uLnTx/>
              <a:uFillTx/>
              <a:latin typeface="Decimal-Bold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000" b="0" i="0" u="none" strike="noStrike" kern="0" cap="all" spc="0" normalizeH="0" baseline="0" noProof="0" dirty="0">
              <a:ln>
                <a:noFill/>
              </a:ln>
              <a:solidFill>
                <a:srgbClr val="0A2458"/>
              </a:solidFill>
              <a:effectLst/>
              <a:uLnTx/>
              <a:uFillTx/>
              <a:latin typeface="Decimal-Bold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000" b="0" i="0" u="none" strike="noStrike" kern="0" cap="all" spc="0" normalizeH="0" baseline="0" noProof="0" dirty="0">
              <a:ln>
                <a:noFill/>
              </a:ln>
              <a:solidFill>
                <a:srgbClr val="0A2458"/>
              </a:solidFill>
              <a:effectLst/>
              <a:uLnTx/>
              <a:uFillTx/>
              <a:latin typeface="Decimal-Bold"/>
              <a:cs typeface="Arial"/>
              <a:sym typeface="Arial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A8613A5-9506-4A3F-BA49-047EBB9C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313" y="3429000"/>
            <a:ext cx="2556535" cy="3610373"/>
          </a:xfrm>
          <a:prstGeom prst="rect">
            <a:avLst/>
          </a:prstGeom>
        </p:spPr>
      </p:pic>
      <p:pic>
        <p:nvPicPr>
          <p:cNvPr id="4" name="Picture 4" descr="Image">
            <a:extLst>
              <a:ext uri="{FF2B5EF4-FFF2-40B4-BE49-F238E27FC236}">
                <a16:creationId xmlns:a16="http://schemas.microsoft.com/office/drawing/2014/main" id="{FC310DE2-76EB-4DE1-95E8-705C99B9F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" y="-44604"/>
            <a:ext cx="8941026" cy="401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60766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64th Annual Virtual Fall Conference">
            <a:extLst>
              <a:ext uri="{FF2B5EF4-FFF2-40B4-BE49-F238E27FC236}">
                <a16:creationId xmlns:a16="http://schemas.microsoft.com/office/drawing/2014/main" id="{1B4805C4-156E-4E82-BDC5-34427A38DF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AutoShape 4" descr="64th Annual Virtual Fall Conference">
            <a:extLst>
              <a:ext uri="{FF2B5EF4-FFF2-40B4-BE49-F238E27FC236}">
                <a16:creationId xmlns:a16="http://schemas.microsoft.com/office/drawing/2014/main" id="{1A697B09-4829-493A-A6B0-3F684C200A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5" descr="Image">
            <a:extLst>
              <a:ext uri="{FF2B5EF4-FFF2-40B4-BE49-F238E27FC236}">
                <a16:creationId xmlns:a16="http://schemas.microsoft.com/office/drawing/2014/main" id="{7F6CE26B-18AB-468E-8691-79CBFB80F9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54" y="0"/>
            <a:ext cx="2104767" cy="24971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111B64-988C-4749-9232-20CFED8A4F6C}"/>
              </a:ext>
            </a:extLst>
          </p:cNvPr>
          <p:cNvSpPr/>
          <p:nvPr/>
        </p:nvSpPr>
        <p:spPr>
          <a:xfrm>
            <a:off x="3674654" y="1439062"/>
            <a:ext cx="2104768" cy="105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FF495B-414F-45F6-A545-23FE6706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73858"/>
            <a:ext cx="8229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t">
              <a:buClrTx/>
            </a:pPr>
            <a:r>
              <a:rPr lang="en-US" sz="5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Q&amp;A</a:t>
            </a:r>
          </a:p>
          <a:p>
            <a:pPr algn="ctr" fontAlgn="t">
              <a:buClrTx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Please type your questions on Chat</a:t>
            </a:r>
          </a:p>
          <a:p>
            <a:pPr algn="ctr" fontAlgn="t">
              <a:buClrTx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(2 min)</a:t>
            </a:r>
          </a:p>
        </p:txBody>
      </p:sp>
    </p:spTree>
    <p:extLst>
      <p:ext uri="{BB962C8B-B14F-4D97-AF65-F5344CB8AC3E}">
        <p14:creationId xmlns:p14="http://schemas.microsoft.com/office/powerpoint/2010/main" val="4067866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64th Annual Virtual Fall Conference">
            <a:extLst>
              <a:ext uri="{FF2B5EF4-FFF2-40B4-BE49-F238E27FC236}">
                <a16:creationId xmlns:a16="http://schemas.microsoft.com/office/drawing/2014/main" id="{1B4805C4-156E-4E82-BDC5-34427A38DF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AutoShape 4" descr="64th Annual Virtual Fall Conference">
            <a:extLst>
              <a:ext uri="{FF2B5EF4-FFF2-40B4-BE49-F238E27FC236}">
                <a16:creationId xmlns:a16="http://schemas.microsoft.com/office/drawing/2014/main" id="{1A697B09-4829-493A-A6B0-3F684C200A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5" descr="Image">
            <a:extLst>
              <a:ext uri="{FF2B5EF4-FFF2-40B4-BE49-F238E27FC236}">
                <a16:creationId xmlns:a16="http://schemas.microsoft.com/office/drawing/2014/main" id="{7F6CE26B-18AB-468E-8691-79CBFB80F9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54" y="0"/>
            <a:ext cx="2104767" cy="24971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111B64-988C-4749-9232-20CFED8A4F6C}"/>
              </a:ext>
            </a:extLst>
          </p:cNvPr>
          <p:cNvSpPr/>
          <p:nvPr/>
        </p:nvSpPr>
        <p:spPr>
          <a:xfrm>
            <a:off x="3674654" y="1439062"/>
            <a:ext cx="2104768" cy="105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7757943-9434-4766-9AC2-938A7A9BE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27454"/>
            <a:ext cx="82296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Thank You</a:t>
            </a: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Okhee Lee, New York University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&amp;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Todd Campbell, University of Connecticut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50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419100" y="1280160"/>
            <a:ext cx="8305800" cy="520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buClrTx/>
              <a:buSzPts val="28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The purpose is 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 propose an instructional framework for STEM education that is centered around social justice for all students</a:t>
            </a:r>
          </a:p>
          <a:p>
            <a:pPr marL="457200" lvl="0" indent="-457200">
              <a:buClrTx/>
              <a:buSzPts val="2800"/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ClrTx/>
              <a:buSzPts val="28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instructional framework leverages data science, computer science, and convergence of STEM disciplines, which are key to finding solutions to COVID-19 while being complicit with systemic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racism</a:t>
            </a:r>
          </a:p>
          <a:p>
            <a:pPr marL="457200" lvl="0" indent="-457200">
              <a:buClrTx/>
              <a:buSzPts val="2800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ClrTx/>
              <a:buSzPts val="28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instructional framework involves STEM disciplines and STEM education working in concert to address systemic racism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5402F7DF-4B39-424B-B163-109A028C1BA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106412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1703831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419100" y="1297804"/>
            <a:ext cx="8305800" cy="528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7763" marR="0" lvl="0" indent="-1147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Area 1.	Using data science and computer science, students make sense of complex real-world phenomena and problems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7763" marR="0" lvl="0" indent="-1147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Area 2.	Through the convergence of multiple STEM subjects, students make informed decisions and take responsible actions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7763" marR="0" lvl="0" indent="-1147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Area 3.	STEM education should promote social justice for all students</a:t>
            </a:r>
          </a:p>
          <a:p>
            <a:pPr marL="1030288" indent="-1030288">
              <a:buSzPct val="100000"/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39825" lvl="0" indent="-1139825">
              <a:buSzPct val="100000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Disclaimer:	The three colors do not correspond to NGSS three dimensions, but this presentation illustrates how to develop NGSS storylines.</a:t>
            </a:r>
          </a:p>
          <a:p>
            <a:pPr marL="1030288" indent="-1030288">
              <a:buSzPct val="100000"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00000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Lee, O., &amp; Campbell, D. T. (2020). What science and STEM teachers can learn from COVID-19: Harnessing data science and computer science through the convergence of multiple STEM subjects.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Science Teacher Education, 31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(8), 932-944.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106412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Proposed Instructional Framework</a:t>
            </a:r>
          </a:p>
        </p:txBody>
      </p:sp>
    </p:spTree>
    <p:extLst>
      <p:ext uri="{BB962C8B-B14F-4D97-AF65-F5344CB8AC3E}">
        <p14:creationId xmlns:p14="http://schemas.microsoft.com/office/powerpoint/2010/main" val="12512974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457200" y="1371600"/>
            <a:ext cx="8153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96975" marR="0" lvl="0" indent="-1196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Area 1: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Data science and computer science promote K-12 students to make sense of phenomena and complex societal problems </a:t>
            </a:r>
          </a:p>
          <a:p>
            <a:pPr marL="1597025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1325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AutoNum type="arabicParenR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Students find phenomena compelling to figure out</a:t>
            </a:r>
          </a:p>
          <a:p>
            <a:pPr marL="11969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tabLst/>
              <a:defRPr/>
            </a:pPr>
            <a:endParaRPr lang="en-US" sz="2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69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tabLst/>
              <a:defRPr/>
            </a:pPr>
            <a:endParaRPr lang="en-US" sz="2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0">
              <a:defRPr/>
            </a:pP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Johns Hopkins University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0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Coronavirus Resource Center</a:t>
            </a:r>
          </a:p>
          <a:p>
            <a:pPr marL="1143000" lvl="0">
              <a:defRPr/>
            </a:pP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https://coronavirus.jhu.edu/map.html</a:t>
            </a:r>
            <a:endParaRPr lang="en-US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106412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1: Data Science and Computer Science </a:t>
            </a:r>
          </a:p>
        </p:txBody>
      </p:sp>
    </p:spTree>
    <p:extLst>
      <p:ext uri="{BB962C8B-B14F-4D97-AF65-F5344CB8AC3E}">
        <p14:creationId xmlns:p14="http://schemas.microsoft.com/office/powerpoint/2010/main" val="8286754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EAD0-726D-4C5D-AF16-3EBD4851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42432"/>
            <a:ext cx="8229600" cy="998982"/>
          </a:xfrm>
        </p:spPr>
        <p:txBody>
          <a:bodyPr/>
          <a:lstStyle/>
          <a:p>
            <a:pPr algn="l"/>
            <a:r>
              <a:rPr lang="en-US" sz="1600" b="1" i="1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Johns Hopkins Coronavirus Resource Center</a:t>
            </a:r>
            <a:br>
              <a:rPr lang="en-US" sz="16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Johns Hopkins University &amp; Medicine</a:t>
            </a:r>
            <a:br>
              <a:rPr lang="en-US" sz="16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6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https://coronavirus.jhu.edu</a:t>
            </a:r>
            <a:br>
              <a:rPr lang="en-US" sz="16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https://coronavirus.jhu.edu/map.html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55CCD85-CF2A-4737-AB72-D93F4AD3172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890459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1: Data Science and Computer Science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564545-1B30-A140-A9AA-5705880C7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501" y="889153"/>
            <a:ext cx="6778998" cy="48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8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346841" y="1066799"/>
            <a:ext cx="859418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Johns Hopkins University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Coronavirus Resource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https://coronavirus.jhu.edu/map.html</a:t>
            </a: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breakout rooms, answer the following questions (7 min):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As of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7:15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pm EST on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16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2020: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1) Worldwide, the data show X confirmed cases and X deaths</a:t>
            </a:r>
          </a:p>
          <a:p>
            <a:pPr marL="2825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the US, the data show X confirmed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cases and X deaths</a:t>
            </a:r>
          </a:p>
          <a:p>
            <a:pPr marL="2825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NY, the data show X confirmed cases and X deaths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2) The X confirmed cases in the US constitute X% worldwide</a:t>
            </a:r>
          </a:p>
          <a:p>
            <a:pPr marL="2825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X deaths in the United States constitute X% worldwide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3) Explore your own district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a) Go to “US Map”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b) Type “States/Territories”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c) Type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“County (or Equivalent)”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Calibri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106412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1: Data Science and Computer Science </a:t>
            </a:r>
          </a:p>
        </p:txBody>
      </p:sp>
    </p:spTree>
    <p:extLst>
      <p:ext uri="{BB962C8B-B14F-4D97-AF65-F5344CB8AC3E}">
        <p14:creationId xmlns:p14="http://schemas.microsoft.com/office/powerpoint/2010/main" val="9427904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742"/>
          <p:cNvSpPr txBox="1"/>
          <p:nvPr/>
        </p:nvSpPr>
        <p:spPr>
          <a:xfrm>
            <a:off x="5257800" y="1143000"/>
            <a:ext cx="3683226" cy="65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4" name="Google Shape;5984;p742"/>
          <p:cNvSpPr txBox="1"/>
          <p:nvPr/>
        </p:nvSpPr>
        <p:spPr>
          <a:xfrm>
            <a:off x="374142" y="1066799"/>
            <a:ext cx="8395716" cy="563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 Sample of Data 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University Research Centers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Johns Hopkins University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Coronavirus Resource Center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https://coronavirus.jhu.edu/map.html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Our World in Data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Statistics and Research Coronavirus Pandemic (COVID-19) 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https://ourworldindata.org/coronavirus</a:t>
            </a:r>
            <a:endParaRPr kumimoji="0" lang="en-US" sz="1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News Media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Bloomberg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Mapping the Coronavirus Outbreak Across the World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https://www.bloomberg.com/graphics/2020-coronavirus-cases-world-map/?utm_source=twitter&amp;utm_medium=cpc&amp;utm_campaign=covid_tracker&amp;utm_content=tofu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Financial Times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Coronavirus Tracked: The Latest Figures as Countries Start to Reopen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https://www.ft.com/content/a26fbf7e-48f8-11ea-aeb3-955839e06441?campaign=march20&amp;segmentID=91adc6f0-8387-0702-925f-7e46769f36ab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New York Times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Coronavirus Map: Tracking the Global Outbreak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https://www.nytimes.com/interactive/2020/world/coronavirus-maps.html?campaign_id=9&amp;emc=edit_NN_p_20200424&amp;instance_id=17910&amp;nl=morning-briefing&amp;regi_id=128196943&amp;section=topNews&amp;segment_id=25875&amp;te=1&amp;user_id=8a1534b4d44c04ec54f11d47daf73a58</a:t>
            </a:r>
            <a:endParaRPr kumimoji="0" lang="en-US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defRPr/>
            </a:pP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Washington Post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Guide to the Pandemic</a:t>
            </a:r>
            <a:endParaRPr kumimoji="0" lang="en-US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Calibri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095DA9-9435-4E25-9557-2D0578DC2D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76"/>
            <a:ext cx="9144000" cy="106412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9052" tIns="45176" rIns="79052" bIns="4517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Area 1: Data Science and Computer Science </a:t>
            </a:r>
          </a:p>
        </p:txBody>
      </p:sp>
    </p:spTree>
    <p:extLst>
      <p:ext uri="{BB962C8B-B14F-4D97-AF65-F5344CB8AC3E}">
        <p14:creationId xmlns:p14="http://schemas.microsoft.com/office/powerpoint/2010/main" val="14334694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030767 PPT May2017_4x3_2-line with 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_P-SELL pp template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6726</TotalTime>
  <Words>2351</Words>
  <Application>Microsoft Office PowerPoint</Application>
  <PresentationFormat>On-screen Show (4:3)</PresentationFormat>
  <Paragraphs>279</Paragraphs>
  <Slides>34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Tw Cen MT</vt:lpstr>
      <vt:lpstr>Corbel</vt:lpstr>
      <vt:lpstr>Calibri Light</vt:lpstr>
      <vt:lpstr>Calibri</vt:lpstr>
      <vt:lpstr>Arial</vt:lpstr>
      <vt:lpstr>Helvetica Neue</vt:lpstr>
      <vt:lpstr>Decimal-Bold</vt:lpstr>
      <vt:lpstr>Californian FB</vt:lpstr>
      <vt:lpstr>Trebuchet MS</vt:lpstr>
      <vt:lpstr>1_030767 PPT May2017_4x3_2-line with graphic</vt:lpstr>
      <vt:lpstr>19_P-SELL pp template (1)</vt:lpstr>
      <vt:lpstr>2_Office Theme</vt:lpstr>
      <vt:lpstr>16_Office Theme</vt:lpstr>
      <vt:lpstr>4_simple-light-2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Johns Hopkins Coronavirus Resource Center Johns Hopkins University &amp; Medicine https://coronavirus.jhu.edu https://coronavirus.jhu.edu/map.html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NSTA Daily Do Lesson</vt:lpstr>
      <vt:lpstr>NSTA Daily Do Lesson</vt:lpstr>
      <vt:lpstr>NSTA Daily Do Lesson</vt:lpstr>
      <vt:lpstr>NSTA Daily Do Lesson</vt:lpstr>
      <vt:lpstr>PowerPoint Presentation</vt:lpstr>
      <vt:lpstr>New Roles for STEM Educators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Okhee Lee</dc:creator>
  <cp:lastModifiedBy>Okhee Lee</cp:lastModifiedBy>
  <cp:revision>453</cp:revision>
  <dcterms:modified xsi:type="dcterms:W3CDTF">2020-11-16T23:14:37Z</dcterms:modified>
</cp:coreProperties>
</file>